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notesMasterIdLst>
    <p:notesMasterId r:id="rId41"/>
  </p:notesMasterIdLst>
  <p:handoutMasterIdLst>
    <p:handoutMasterId r:id="rId42"/>
  </p:handoutMasterIdLst>
  <p:sldIdLst>
    <p:sldId id="707" r:id="rId3"/>
    <p:sldId id="952" r:id="rId4"/>
    <p:sldId id="1011" r:id="rId5"/>
    <p:sldId id="1010" r:id="rId6"/>
    <p:sldId id="1036" r:id="rId7"/>
    <p:sldId id="732" r:id="rId8"/>
    <p:sldId id="1037" r:id="rId9"/>
    <p:sldId id="1017" r:id="rId10"/>
    <p:sldId id="1016" r:id="rId11"/>
    <p:sldId id="1018" r:id="rId12"/>
    <p:sldId id="1023" r:id="rId13"/>
    <p:sldId id="1024" r:id="rId14"/>
    <p:sldId id="1028" r:id="rId15"/>
    <p:sldId id="1025" r:id="rId16"/>
    <p:sldId id="1029" r:id="rId17"/>
    <p:sldId id="1030" r:id="rId18"/>
    <p:sldId id="1038" r:id="rId19"/>
    <p:sldId id="1033" r:id="rId20"/>
    <p:sldId id="1051" r:id="rId21"/>
    <p:sldId id="1035" r:id="rId22"/>
    <p:sldId id="1039" r:id="rId23"/>
    <p:sldId id="1041" r:id="rId24"/>
    <p:sldId id="1042" r:id="rId25"/>
    <p:sldId id="1049" r:id="rId26"/>
    <p:sldId id="1043" r:id="rId27"/>
    <p:sldId id="1044" r:id="rId28"/>
    <p:sldId id="1045" r:id="rId29"/>
    <p:sldId id="1046" r:id="rId30"/>
    <p:sldId id="1047" r:id="rId31"/>
    <p:sldId id="1048" r:id="rId32"/>
    <p:sldId id="828" r:id="rId33"/>
    <p:sldId id="884" r:id="rId34"/>
    <p:sldId id="744" r:id="rId35"/>
    <p:sldId id="898" r:id="rId36"/>
    <p:sldId id="1052" r:id="rId37"/>
    <p:sldId id="1034" r:id="rId38"/>
    <p:sldId id="1040" r:id="rId39"/>
    <p:sldId id="755" r:id="rId40"/>
  </p:sldIdLst>
  <p:sldSz cx="9144000" cy="6858000" type="screen4x3"/>
  <p:notesSz cx="6858000" cy="9144000"/>
  <p:custShowLst>
    <p:custShow name="uncalibrated_small_motion" id="0">
      <p:sldLst/>
    </p:custShow>
    <p:custShow name="see-through car" id="1">
      <p:sldLst/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8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izard" initials="u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5C"/>
    <a:srgbClr val="D99694"/>
    <a:srgbClr val="C4B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9" autoAdjust="0"/>
    <p:restoredTop sz="89984" autoAdjust="0"/>
  </p:normalViewPr>
  <p:slideViewPr>
    <p:cSldViewPr snapToGrid="0">
      <p:cViewPr varScale="1">
        <p:scale>
          <a:sx n="89" d="100"/>
          <a:sy n="89" d="100"/>
        </p:scale>
        <p:origin x="2176" y="168"/>
      </p:cViewPr>
      <p:guideLst>
        <p:guide orient="horz" pos="1548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49"/>
    </p:cViewPr>
  </p:sorterViewPr>
  <p:notesViewPr>
    <p:cSldViewPr snapToGrid="0">
      <p:cViewPr varScale="1">
        <p:scale>
          <a:sx n="138" d="100"/>
          <a:sy n="138" d="100"/>
        </p:scale>
        <p:origin x="457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image" Target="../media/image67.wmf"/><Relationship Id="rId18" Type="http://schemas.openxmlformats.org/officeDocument/2006/relationships/image" Target="../media/image72.wmf"/><Relationship Id="rId3" Type="http://schemas.openxmlformats.org/officeDocument/2006/relationships/image" Target="../media/image57.wmf"/><Relationship Id="rId21" Type="http://schemas.openxmlformats.org/officeDocument/2006/relationships/image" Target="../media/image75.wmf"/><Relationship Id="rId7" Type="http://schemas.openxmlformats.org/officeDocument/2006/relationships/image" Target="../media/image61.wmf"/><Relationship Id="rId12" Type="http://schemas.openxmlformats.org/officeDocument/2006/relationships/image" Target="../media/image66.wmf"/><Relationship Id="rId17" Type="http://schemas.openxmlformats.org/officeDocument/2006/relationships/image" Target="../media/image71.wmf"/><Relationship Id="rId2" Type="http://schemas.openxmlformats.org/officeDocument/2006/relationships/image" Target="../media/image56.wmf"/><Relationship Id="rId16" Type="http://schemas.openxmlformats.org/officeDocument/2006/relationships/image" Target="../media/image70.wmf"/><Relationship Id="rId20" Type="http://schemas.openxmlformats.org/officeDocument/2006/relationships/image" Target="../media/image74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11" Type="http://schemas.openxmlformats.org/officeDocument/2006/relationships/image" Target="../media/image65.wmf"/><Relationship Id="rId24" Type="http://schemas.openxmlformats.org/officeDocument/2006/relationships/image" Target="../media/image78.wmf"/><Relationship Id="rId5" Type="http://schemas.openxmlformats.org/officeDocument/2006/relationships/image" Target="../media/image59.wmf"/><Relationship Id="rId15" Type="http://schemas.openxmlformats.org/officeDocument/2006/relationships/image" Target="../media/image69.wmf"/><Relationship Id="rId23" Type="http://schemas.openxmlformats.org/officeDocument/2006/relationships/image" Target="../media/image77.wmf"/><Relationship Id="rId10" Type="http://schemas.openxmlformats.org/officeDocument/2006/relationships/image" Target="../media/image64.wmf"/><Relationship Id="rId19" Type="http://schemas.openxmlformats.org/officeDocument/2006/relationships/image" Target="../media/image73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Relationship Id="rId14" Type="http://schemas.openxmlformats.org/officeDocument/2006/relationships/image" Target="../media/image68.wmf"/><Relationship Id="rId22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76.wmf"/><Relationship Id="rId4" Type="http://schemas.openxmlformats.org/officeDocument/2006/relationships/image" Target="../media/image8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10" Type="http://schemas.openxmlformats.org/officeDocument/2006/relationships/image" Target="../media/image93.wmf"/><Relationship Id="rId4" Type="http://schemas.openxmlformats.org/officeDocument/2006/relationships/image" Target="../media/image87.wmf"/><Relationship Id="rId9" Type="http://schemas.openxmlformats.org/officeDocument/2006/relationships/image" Target="../media/image9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6D6B6-D339-4C18-AF56-CDF5D6C978AB}" type="datetimeFigureOut">
              <a:rPr lang="ko-KR" altLang="en-US" smtClean="0"/>
              <a:t>2018. 10. 11.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D75F2-DDF8-4A40-8D6E-A586A052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837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2E40F-9504-4829-A001-5C09CC1D85C4}" type="datetimeFigureOut">
              <a:rPr lang="ko-KR" altLang="en-US" smtClean="0"/>
              <a:t>2018. 10. 11.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0AFD9-64B4-4AD4-A859-E25AC298C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887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AFD9-64B4-4AD4-A859-E25AC298C06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2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0AFD9-64B4-4AD4-A859-E25AC298C06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1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6579" y="221352"/>
            <a:ext cx="8639261" cy="468000"/>
          </a:xfrm>
        </p:spPr>
        <p:txBody>
          <a:bodyPr/>
          <a:lstStyle>
            <a:lvl1pPr algn="l">
              <a:defRPr sz="2800">
                <a:latin typeface="Calibri" panose="020F050202020403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3"/>
          </p:nvPr>
        </p:nvSpPr>
        <p:spPr>
          <a:xfrm>
            <a:off x="395536" y="980728"/>
            <a:ext cx="8352928" cy="5184576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sz="2200" b="1">
                <a:latin typeface="Calibri" panose="020F0502020204030204" pitchFamily="34" charset="0"/>
                <a:ea typeface="HY헤드라인M" panose="02030600000101010101" pitchFamily="18" charset="-127"/>
              </a:defRPr>
            </a:lvl1pPr>
            <a:lvl2pPr marL="625475" indent="-263525">
              <a:defRPr sz="1800">
                <a:latin typeface="Cabin" panose="020B0803050202020004" pitchFamily="34" charset="0"/>
              </a:defRPr>
            </a:lvl2pPr>
            <a:lvl3pPr marL="987425" indent="-180975">
              <a:defRPr sz="1600">
                <a:latin typeface="Cabin" panose="020B0803050202020004" pitchFamily="34" charset="0"/>
              </a:defRPr>
            </a:lvl3pPr>
            <a:lvl4pPr marL="1349375" indent="-180975">
              <a:tabLst>
                <a:tab pos="1258888" algn="l"/>
              </a:tabLst>
              <a:defRPr sz="1400">
                <a:latin typeface="Cabin" panose="020B0803050202020004" pitchFamily="34" charset="0"/>
              </a:defRPr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836174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n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3891820" y="274060"/>
            <a:ext cx="5000660" cy="274620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pPr algn="r">
              <a:spcBef>
                <a:spcPct val="0"/>
              </a:spcBef>
            </a:pP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736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0059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51917"/>
            <a:ext cx="8229600" cy="47853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01AD-68FB-45EE-A878-A050C59042A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8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>
          <a:xfrm>
            <a:off x="3124200" y="6365875"/>
            <a:ext cx="28956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9624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바탕" pitchFamily="18" charset="-127"/>
                <a:cs typeface="Times New Roman" pitchFamily="18" charset="0"/>
              </a:defRPr>
            </a:lvl1pPr>
          </a:lstStyle>
          <a:p>
            <a:r>
              <a:rPr kumimoji="0" lang="en-US" altLang="ko-KR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Times New Roman" pitchFamily="18" charset="0"/>
                <a:ea typeface="바탕" pitchFamily="18" charset="-127"/>
                <a:cs typeface="Times New Roman" pitchFamily="18" charset="0"/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Times New Roman" pitchFamily="18" charset="0"/>
                <a:ea typeface="바탕" pitchFamily="18" charset="-127"/>
                <a:cs typeface="Times New Roman" pitchFamily="18" charset="0"/>
              </a:defRPr>
            </a:lvl1pPr>
          </a:lstStyle>
          <a:p>
            <a:fld id="{3C9E501F-8A3A-4004-8E34-089925D6C59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rtlCol="0"/>
          <a:lstStyle>
            <a:lvl1pPr>
              <a:defRPr>
                <a:latin typeface="Times New Roman" pitchFamily="18" charset="0"/>
                <a:ea typeface="바탕" pitchFamily="18" charset="-127"/>
                <a:cs typeface="Times New Roman" pitchFamily="18" charset="0"/>
              </a:defRPr>
            </a:lvl1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9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로봇 위치 추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736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8448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FED6710-633A-4B84-8654-7A04B621CF76}" type="datetimeFigureOut">
              <a:rPr lang="ko-KR" altLang="en-US" smtClean="0">
                <a:solidFill>
                  <a:prstClr val="black"/>
                </a:solidFill>
              </a:rPr>
              <a:pPr/>
              <a:t>2018. 10. 11.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4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05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0"/>
            <a:ext cx="9142413" cy="68564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4000" y="144000"/>
            <a:ext cx="8856000" cy="657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4000" y="143999"/>
            <a:ext cx="8856000" cy="621175"/>
          </a:xfrm>
          <a:prstGeom prst="rect">
            <a:avLst/>
          </a:prstGeom>
          <a:gradFill flip="none" rotWithShape="1">
            <a:gsLst>
              <a:gs pos="417">
                <a:srgbClr val="07009A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effectLst>
            <a:outerShdw blurRad="38100" dist="254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240" y="634136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244762" y="203246"/>
            <a:ext cx="8639261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70"/>
          <a:stretch/>
        </p:blipFill>
        <p:spPr bwMode="auto">
          <a:xfrm>
            <a:off x="179513" y="6385371"/>
            <a:ext cx="1146368" cy="28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26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kumimoji="0" lang="ko-KR" altLang="en-US" sz="2500" b="1" i="0" u="none" strike="noStrike" kern="1200" cap="none" spc="0" normalizeH="0" baseline="0" noProof="0" smtClean="0">
          <a:ln>
            <a:noFill/>
          </a:ln>
          <a:solidFill>
            <a:schemeClr val="bg1"/>
          </a:solidFill>
          <a:effectLst>
            <a:outerShdw blurRad="127000" algn="ctr" rotWithShape="0">
              <a:srgbClr val="000000"/>
            </a:outerShdw>
          </a:effectLst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-32" y="-27384"/>
            <a:ext cx="9180000" cy="64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240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244762" y="368712"/>
            <a:ext cx="8639261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542926" y="-8632"/>
            <a:ext cx="8616920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Robotics and Computer Vision Lab.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8000" y="6662166"/>
            <a:ext cx="9180000" cy="22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0" descr="E:\Pictures\1879535096_ea2b2dbb_logo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73431" y="6210300"/>
            <a:ext cx="468283" cy="35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 descr="D:\data\KAIST logo.png"/>
          <p:cNvPicPr>
            <a:picLocks noChangeAspect="1" noChangeArrowheads="1"/>
          </p:cNvPicPr>
          <p:nvPr/>
        </p:nvPicPr>
        <p:blipFill>
          <a:blip r:embed="rId12" cstate="print"/>
          <a:srcRect l="11345" t="54573" r="19327" b="30285"/>
          <a:stretch>
            <a:fillRect/>
          </a:stretch>
        </p:blipFill>
        <p:spPr bwMode="auto">
          <a:xfrm>
            <a:off x="25566" y="6238875"/>
            <a:ext cx="1074094" cy="331993"/>
          </a:xfrm>
          <a:prstGeom prst="rect">
            <a:avLst/>
          </a:prstGeom>
          <a:noFill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409576" y="6617078"/>
            <a:ext cx="8616920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56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kumimoji="0" lang="ko-KR" altLang="en-US" sz="2500" b="1" i="0" u="none" strike="noStrike" kern="1200" cap="none" spc="0" normalizeH="0" baseline="0" noProof="0" smtClean="0">
          <a:ln>
            <a:noFill/>
          </a:ln>
          <a:solidFill>
            <a:srgbClr val="00375C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37.png"/><Relationship Id="rId18" Type="http://schemas.openxmlformats.org/officeDocument/2006/relationships/image" Target="../media/image4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9" Type="http://schemas.openxmlformats.org/officeDocument/2006/relationships/image" Target="../media/image11.jpe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photosynth.ne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11.jpeg"/><Relationship Id="rId10" Type="http://schemas.openxmlformats.org/officeDocument/2006/relationships/image" Target="../media/image38.png"/><Relationship Id="rId4" Type="http://schemas.openxmlformats.org/officeDocument/2006/relationships/image" Target="../media/image15.jpeg"/><Relationship Id="rId9" Type="http://schemas.openxmlformats.org/officeDocument/2006/relationships/image" Target="../media/image37.png"/><Relationship Id="rId1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ceres-solver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doc/tutorials/calib3d/camera_calibration/camera_calibration.html" TargetMode="External"/><Relationship Id="rId2" Type="http://schemas.openxmlformats.org/officeDocument/2006/relationships/hyperlink" Target="http://www.vision.caltech.edu/bouguetj/calib_doc/index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tour.cs.washington.edu/bundler/" TargetMode="External"/><Relationship Id="rId2" Type="http://schemas.openxmlformats.org/officeDocument/2006/relationships/hyperlink" Target="http://cms.brookes.ac.uk/staff/PhilipTorr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shwoo93@kaist.ac.k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50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490.png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58.png"/><Relationship Id="rId5" Type="http://schemas.openxmlformats.org/officeDocument/2006/relationships/image" Target="../media/image300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3.bin"/><Relationship Id="rId39" Type="http://schemas.openxmlformats.org/officeDocument/2006/relationships/image" Target="../media/image71.wmf"/><Relationship Id="rId21" Type="http://schemas.openxmlformats.org/officeDocument/2006/relationships/image" Target="../media/image63.wmf"/><Relationship Id="rId34" Type="http://schemas.openxmlformats.org/officeDocument/2006/relationships/oleObject" Target="../embeddings/oleObject17.bin"/><Relationship Id="rId42" Type="http://schemas.openxmlformats.org/officeDocument/2006/relationships/oleObject" Target="../embeddings/oleObject21.bin"/><Relationship Id="rId47" Type="http://schemas.openxmlformats.org/officeDocument/2006/relationships/image" Target="../media/image75.wmf"/><Relationship Id="rId50" Type="http://schemas.openxmlformats.org/officeDocument/2006/relationships/oleObject" Target="../embeddings/oleObject25.bin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9" Type="http://schemas.openxmlformats.org/officeDocument/2006/relationships/image" Target="../media/image66.wmf"/><Relationship Id="rId11" Type="http://schemas.openxmlformats.org/officeDocument/2006/relationships/image" Target="../media/image58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70.wmf"/><Relationship Id="rId40" Type="http://schemas.openxmlformats.org/officeDocument/2006/relationships/oleObject" Target="../embeddings/oleObject20.bin"/><Relationship Id="rId45" Type="http://schemas.openxmlformats.org/officeDocument/2006/relationships/image" Target="../media/image74.wmf"/><Relationship Id="rId53" Type="http://schemas.openxmlformats.org/officeDocument/2006/relationships/image" Target="../media/image7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62.wmf"/><Relationship Id="rId31" Type="http://schemas.openxmlformats.org/officeDocument/2006/relationships/image" Target="../media/image67.wmf"/><Relationship Id="rId44" Type="http://schemas.openxmlformats.org/officeDocument/2006/relationships/oleObject" Target="../embeddings/oleObject22.bin"/><Relationship Id="rId52" Type="http://schemas.openxmlformats.org/officeDocument/2006/relationships/oleObject" Target="../embeddings/oleObject26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65.w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69.wmf"/><Relationship Id="rId43" Type="http://schemas.openxmlformats.org/officeDocument/2006/relationships/image" Target="../media/image73.wmf"/><Relationship Id="rId48" Type="http://schemas.openxmlformats.org/officeDocument/2006/relationships/oleObject" Target="../embeddings/oleObject24.bin"/><Relationship Id="rId8" Type="http://schemas.openxmlformats.org/officeDocument/2006/relationships/oleObject" Target="../embeddings/oleObject3.bin"/><Relationship Id="rId51" Type="http://schemas.openxmlformats.org/officeDocument/2006/relationships/image" Target="../media/image77.wmf"/><Relationship Id="rId3" Type="http://schemas.openxmlformats.org/officeDocument/2006/relationships/image" Target="../media/image84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61.wmf"/><Relationship Id="rId25" Type="http://schemas.openxmlformats.org/officeDocument/2006/relationships/oleObject" Target="../embeddings/oleObject12.bin"/><Relationship Id="rId33" Type="http://schemas.openxmlformats.org/officeDocument/2006/relationships/image" Target="../media/image68.wmf"/><Relationship Id="rId38" Type="http://schemas.openxmlformats.org/officeDocument/2006/relationships/oleObject" Target="../embeddings/oleObject19.bin"/><Relationship Id="rId46" Type="http://schemas.openxmlformats.org/officeDocument/2006/relationships/oleObject" Target="../embeddings/oleObject23.bin"/><Relationship Id="rId20" Type="http://schemas.openxmlformats.org/officeDocument/2006/relationships/oleObject" Target="../embeddings/oleObject9.bin"/><Relationship Id="rId41" Type="http://schemas.openxmlformats.org/officeDocument/2006/relationships/image" Target="../media/image72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5" Type="http://schemas.openxmlformats.org/officeDocument/2006/relationships/image" Target="../media/image60.wmf"/><Relationship Id="rId23" Type="http://schemas.openxmlformats.org/officeDocument/2006/relationships/image" Target="../media/image64.wmf"/><Relationship Id="rId28" Type="http://schemas.openxmlformats.org/officeDocument/2006/relationships/oleObject" Target="../embeddings/oleObject14.bin"/><Relationship Id="rId36" Type="http://schemas.openxmlformats.org/officeDocument/2006/relationships/oleObject" Target="../embeddings/oleObject18.bin"/><Relationship Id="rId49" Type="http://schemas.openxmlformats.org/officeDocument/2006/relationships/image" Target="../media/image7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76.wmf"/><Relationship Id="rId3" Type="http://schemas.openxmlformats.org/officeDocument/2006/relationships/image" Target="../media/image65.png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81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11.jpe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9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39.bin"/><Relationship Id="rId3" Type="http://schemas.openxmlformats.org/officeDocument/2006/relationships/notesSlide" Target="../notesSlides/notesSlide2.xml"/><Relationship Id="rId21" Type="http://schemas.openxmlformats.org/officeDocument/2006/relationships/oleObject" Target="../embeddings/oleObject40.bin"/><Relationship Id="rId7" Type="http://schemas.openxmlformats.org/officeDocument/2006/relationships/image" Target="../media/image85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90.wmf"/><Relationship Id="rId25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20" Type="http://schemas.openxmlformats.org/officeDocument/2006/relationships/image" Target="../media/image85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87.wmf"/><Relationship Id="rId24" Type="http://schemas.openxmlformats.org/officeDocument/2006/relationships/image" Target="../media/image93.wmf"/><Relationship Id="rId5" Type="http://schemas.openxmlformats.org/officeDocument/2006/relationships/image" Target="../media/image84.wmf"/><Relationship Id="rId15" Type="http://schemas.openxmlformats.org/officeDocument/2006/relationships/image" Target="../media/image89.wmf"/><Relationship Id="rId23" Type="http://schemas.openxmlformats.org/officeDocument/2006/relationships/oleObject" Target="../embeddings/oleObject41.bin"/><Relationship Id="rId10" Type="http://schemas.openxmlformats.org/officeDocument/2006/relationships/oleObject" Target="../embeddings/oleObject35.bin"/><Relationship Id="rId19" Type="http://schemas.openxmlformats.org/officeDocument/2006/relationships/image" Target="../media/image91.w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86.wmf"/><Relationship Id="rId14" Type="http://schemas.openxmlformats.org/officeDocument/2006/relationships/oleObject" Target="../embeddings/oleObject37.bin"/><Relationship Id="rId22" Type="http://schemas.openxmlformats.org/officeDocument/2006/relationships/image" Target="../media/image9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vlfea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052321"/>
            <a:ext cx="7772400" cy="1470025"/>
          </a:xfrm>
        </p:spPr>
        <p:txBody>
          <a:bodyPr/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Structure-from-Motion (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SfM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99641"/>
            <a:ext cx="9144000" cy="736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3316605"/>
            <a:ext cx="9144000" cy="736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http://www.cs.cornell.edu/~snavely/bundler/images/Colosse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70" y="3741621"/>
            <a:ext cx="6476059" cy="224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6566913" y="715814"/>
            <a:ext cx="2464254" cy="815769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solidFill>
                  <a:schemeClr val="tx1"/>
                </a:solidFill>
              </a:rPr>
              <a:t>TA: </a:t>
            </a:r>
            <a:r>
              <a:rPr lang="en-US" altLang="ko-KR" sz="1600" dirty="0" err="1">
                <a:solidFill>
                  <a:schemeClr val="tx1"/>
                </a:solidFill>
              </a:rPr>
              <a:t>Sanghyun</a:t>
            </a:r>
            <a:r>
              <a:rPr lang="en-US" altLang="ko-KR" sz="1600" dirty="0">
                <a:solidFill>
                  <a:schemeClr val="tx1"/>
                </a:solidFill>
              </a:rPr>
              <a:t> Woo</a:t>
            </a:r>
          </a:p>
          <a:p>
            <a:pPr algn="r"/>
            <a:r>
              <a:rPr lang="en-US" altLang="ko-KR" sz="1600" dirty="0">
                <a:solidFill>
                  <a:schemeClr val="tx1"/>
                </a:solidFill>
              </a:rPr>
              <a:t>shwoo93@kaist.ac.kr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67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RANSAC – </a:t>
            </a:r>
            <a:r>
              <a:rPr lang="en-US" altLang="ko-KR" sz="1800" b="1" dirty="0" err="1">
                <a:latin typeface="맑은 고딕" pitchFamily="50" charset="-127"/>
                <a:cs typeface="Arial" charset="0"/>
              </a:rPr>
              <a:t>RANdom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 </a:t>
            </a:r>
            <a:r>
              <a:rPr lang="en-US" altLang="ko-KR" sz="1800" b="1" dirty="0" err="1">
                <a:latin typeface="맑은 고딕" pitchFamily="50" charset="-127"/>
                <a:cs typeface="Arial" charset="0"/>
              </a:rPr>
              <a:t>SAmple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 Consensus (Toy example)</a:t>
            </a:r>
          </a:p>
          <a:p>
            <a:pPr lvl="1"/>
            <a:r>
              <a:rPr lang="en-US" altLang="ko-KR" b="1" dirty="0"/>
              <a:t>Model: line </a:t>
            </a:r>
            <a:r>
              <a:rPr lang="en-US" altLang="ko-KR" dirty="0"/>
              <a:t>– require 2 points samples</a:t>
            </a:r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>
              <a:buFont typeface="Arial" pitchFamily="34" charset="0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19520" y="68882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[5] </a:t>
            </a:r>
            <a:r>
              <a:rPr lang="en-US" altLang="ko-KR" sz="900" dirty="0" err="1"/>
              <a:t>Nistér</a:t>
            </a:r>
            <a:r>
              <a:rPr lang="en-US" altLang="ko-KR" sz="900" dirty="0"/>
              <a:t>, David. "An efficient solution to the five-point relative pose problem.“</a:t>
            </a:r>
            <a:r>
              <a:rPr lang="en-US" altLang="ko-KR" sz="900" i="1" dirty="0"/>
              <a:t> TPAMI</a:t>
            </a:r>
            <a:r>
              <a:rPr lang="ko-KR" altLang="ko-KR" sz="900" dirty="0"/>
              <a:t> 2004</a:t>
            </a:r>
            <a:endParaRPr lang="en-US" altLang="ko-KR"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515938" y="2651696"/>
            <a:ext cx="5153374" cy="3840186"/>
            <a:chOff x="1276328" y="1428736"/>
            <a:chExt cx="7190018" cy="5357850"/>
          </a:xfrm>
        </p:grpSpPr>
        <p:sp>
          <p:nvSpPr>
            <p:cNvPr id="55" name="타원 54"/>
            <p:cNvSpPr/>
            <p:nvPr/>
          </p:nvSpPr>
          <p:spPr>
            <a:xfrm>
              <a:off x="2705088" y="528638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6" name="타원 55"/>
            <p:cNvSpPr/>
            <p:nvPr/>
          </p:nvSpPr>
          <p:spPr>
            <a:xfrm>
              <a:off x="3419468" y="457200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타원 56"/>
            <p:cNvSpPr/>
            <p:nvPr/>
          </p:nvSpPr>
          <p:spPr>
            <a:xfrm>
              <a:off x="4562476" y="407194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8" name="타원 57"/>
            <p:cNvSpPr/>
            <p:nvPr/>
          </p:nvSpPr>
          <p:spPr>
            <a:xfrm>
              <a:off x="5491170" y="350043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9" name="타원 58"/>
            <p:cNvSpPr/>
            <p:nvPr/>
          </p:nvSpPr>
          <p:spPr>
            <a:xfrm>
              <a:off x="6705616" y="2928935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타원 59"/>
            <p:cNvSpPr/>
            <p:nvPr/>
          </p:nvSpPr>
          <p:spPr>
            <a:xfrm>
              <a:off x="6276988" y="478632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타원 60"/>
            <p:cNvSpPr/>
            <p:nvPr/>
          </p:nvSpPr>
          <p:spPr>
            <a:xfrm>
              <a:off x="3776658" y="4938723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2" name="타원 61"/>
            <p:cNvSpPr/>
            <p:nvPr/>
          </p:nvSpPr>
          <p:spPr>
            <a:xfrm>
              <a:off x="5205418" y="5429265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3" name="타원 62"/>
            <p:cNvSpPr/>
            <p:nvPr/>
          </p:nvSpPr>
          <p:spPr>
            <a:xfrm>
              <a:off x="3133716" y="3143249"/>
              <a:ext cx="214314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2776526" y="2786059"/>
              <a:ext cx="3929090" cy="3672619"/>
              <a:chOff x="2000232" y="1928802"/>
              <a:chExt cx="3929090" cy="3672619"/>
            </a:xfrm>
          </p:grpSpPr>
          <p:cxnSp>
            <p:nvCxnSpPr>
              <p:cNvPr id="65" name="직선 연결선 64"/>
              <p:cNvCxnSpPr/>
              <p:nvPr/>
            </p:nvCxnSpPr>
            <p:spPr>
              <a:xfrm rot="16200000" flipH="1">
                <a:off x="1893075" y="2035959"/>
                <a:ext cx="3286148" cy="3071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786313" y="5214950"/>
                <a:ext cx="1143009" cy="386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 points</a:t>
                </a:r>
                <a:endParaRPr lang="ko-KR" altLang="en-US" sz="1200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6205550" y="1500175"/>
              <a:ext cx="2071702" cy="4143404"/>
              <a:chOff x="5429256" y="642918"/>
              <a:chExt cx="2071702" cy="4143404"/>
            </a:xfrm>
          </p:grpSpPr>
          <p:cxnSp>
            <p:nvCxnSpPr>
              <p:cNvPr id="68" name="직선 연결선 67"/>
              <p:cNvCxnSpPr/>
              <p:nvPr/>
            </p:nvCxnSpPr>
            <p:spPr>
              <a:xfrm rot="5400000">
                <a:off x="3964777" y="2393149"/>
                <a:ext cx="3857652" cy="9286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6357950" y="642918"/>
                <a:ext cx="1143008" cy="386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2 points</a:t>
                </a:r>
                <a:endParaRPr lang="ko-KR" altLang="en-US" sz="1200" dirty="0"/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1619672" y="3789040"/>
              <a:ext cx="4800192" cy="2354605"/>
              <a:chOff x="843378" y="2931783"/>
              <a:chExt cx="4800192" cy="2354605"/>
            </a:xfrm>
          </p:grpSpPr>
          <p:cxnSp>
            <p:nvCxnSpPr>
              <p:cNvPr id="71" name="직선 연결선 70"/>
              <p:cNvCxnSpPr/>
              <p:nvPr/>
            </p:nvCxnSpPr>
            <p:spPr>
              <a:xfrm>
                <a:off x="1500166" y="3286124"/>
                <a:ext cx="4143404" cy="20002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843378" y="2931783"/>
                <a:ext cx="1143008" cy="386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3 points</a:t>
                </a:r>
                <a:endParaRPr lang="ko-KR" altLang="en-US" sz="1200" dirty="0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>
              <a:off x="1276328" y="1857365"/>
              <a:ext cx="7000924" cy="4615758"/>
              <a:chOff x="500034" y="1000108"/>
              <a:chExt cx="7000924" cy="4615758"/>
            </a:xfrm>
          </p:grpSpPr>
          <p:cxnSp>
            <p:nvCxnSpPr>
              <p:cNvPr id="74" name="직선 연결선 73"/>
              <p:cNvCxnSpPr/>
              <p:nvPr/>
            </p:nvCxnSpPr>
            <p:spPr>
              <a:xfrm rot="10800000" flipV="1">
                <a:off x="500034" y="1000108"/>
                <a:ext cx="7000924" cy="457203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1071538" y="5143513"/>
                <a:ext cx="1500198" cy="47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6 points</a:t>
                </a:r>
                <a:endParaRPr lang="ko-KR" altLang="en-US" sz="1600" dirty="0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1276328" y="1428736"/>
              <a:ext cx="7153324" cy="5357850"/>
              <a:chOff x="500034" y="571479"/>
              <a:chExt cx="7153324" cy="5357850"/>
            </a:xfrm>
          </p:grpSpPr>
          <p:cxnSp>
            <p:nvCxnSpPr>
              <p:cNvPr id="77" name="직선 연결선 76"/>
              <p:cNvCxnSpPr/>
              <p:nvPr/>
            </p:nvCxnSpPr>
            <p:spPr>
              <a:xfrm rot="10800000" flipV="1">
                <a:off x="652434" y="1357297"/>
                <a:ext cx="7000924" cy="457203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 rot="10800000" flipV="1">
                <a:off x="500034" y="571479"/>
                <a:ext cx="7000924" cy="457203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직선 화살표 연결선 78"/>
            <p:cNvCxnSpPr/>
            <p:nvPr/>
          </p:nvCxnSpPr>
          <p:spPr>
            <a:xfrm>
              <a:off x="7308304" y="2492896"/>
              <a:ext cx="216024" cy="29316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443809" y="2407265"/>
              <a:ext cx="1022537" cy="343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threshold</a:t>
              </a:r>
              <a:endParaRPr lang="ko-KR" altLang="en-US" sz="10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95992" y="2234628"/>
            <a:ext cx="49560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Randomly select sets of 2 points</a:t>
            </a:r>
          </a:p>
          <a:p>
            <a:r>
              <a:rPr lang="en-US" altLang="ko-KR" dirty="0"/>
              <a:t>2. Generate line(hypothesis) and evaluate using other points with pre-defined threshold</a:t>
            </a:r>
          </a:p>
          <a:p>
            <a:r>
              <a:rPr lang="en-US" altLang="ko-KR" dirty="0"/>
              <a:t>3. Do this for many times and choose the most supportive hypothesis having the most inliers</a:t>
            </a:r>
          </a:p>
        </p:txBody>
      </p:sp>
    </p:spTree>
    <p:extLst>
      <p:ext uri="{BB962C8B-B14F-4D97-AF65-F5344CB8AC3E}">
        <p14:creationId xmlns:p14="http://schemas.microsoft.com/office/powerpoint/2010/main" val="143365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RANSAC – </a:t>
            </a:r>
            <a:r>
              <a:rPr lang="en-US" altLang="ko-KR" sz="1800" b="1" dirty="0" err="1">
                <a:latin typeface="맑은 고딕" pitchFamily="50" charset="-127"/>
                <a:cs typeface="Arial" charset="0"/>
              </a:rPr>
              <a:t>RANdom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 </a:t>
            </a:r>
            <a:r>
              <a:rPr lang="en-US" altLang="ko-KR" sz="1800" b="1" dirty="0" err="1">
                <a:latin typeface="맑은 고딕" pitchFamily="50" charset="-127"/>
                <a:cs typeface="Arial" charset="0"/>
              </a:rPr>
              <a:t>SAmple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 Consensus (For our case)</a:t>
            </a:r>
          </a:p>
          <a:p>
            <a:pPr lvl="1"/>
            <a:r>
              <a:rPr lang="en-US" altLang="ko-KR" b="1" dirty="0"/>
              <a:t>Model: ‘E’</a:t>
            </a:r>
            <a:r>
              <a:rPr lang="en-US" altLang="ko-KR" dirty="0"/>
              <a:t>– require 5 points samples</a:t>
            </a:r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>
              <a:buFont typeface="Arial" pitchFamily="34" charset="0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5992" y="2234628"/>
            <a:ext cx="5347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Randomly select sets of 5 points</a:t>
            </a:r>
          </a:p>
          <a:p>
            <a:r>
              <a:rPr lang="en-US" altLang="ko-KR" dirty="0"/>
              <a:t>2. Generate E(hypothesis) and evaluate using other points with pre-defined threshold - </a:t>
            </a:r>
            <a:r>
              <a:rPr lang="en-US" altLang="ko-KR" b="1" dirty="0" err="1"/>
              <a:t>epipolar</a:t>
            </a:r>
            <a:r>
              <a:rPr lang="en-US" altLang="ko-KR" b="1" dirty="0"/>
              <a:t> distance </a:t>
            </a:r>
            <a:r>
              <a:rPr lang="en-US" altLang="ko-KR" dirty="0"/>
              <a:t>(see next page)</a:t>
            </a:r>
          </a:p>
          <a:p>
            <a:r>
              <a:rPr lang="en-US" altLang="ko-KR" dirty="0"/>
              <a:t>3. Do this for many times and choose the most supportive hypothesis having the most inliers</a:t>
            </a:r>
          </a:p>
          <a:p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291769" y="698967"/>
            <a:ext cx="3866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[2]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  <a:endParaRPr lang="ko-KR" altLang="ko-KR" sz="1000" dirty="0"/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4907421" y="4578051"/>
            <a:ext cx="4084838" cy="1404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8778" y="4800394"/>
                <a:ext cx="1512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78" y="4800394"/>
                <a:ext cx="1512168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44762" y="455504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Randomly Selected correspondence 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2044962" y="5275126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65042" y="5017538"/>
            <a:ext cx="212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 using calibrated </a:t>
            </a:r>
          </a:p>
          <a:p>
            <a:r>
              <a:rPr lang="en-US" altLang="ko-KR" dirty="0"/>
              <a:t>5-pt algorithm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910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58" y="1974773"/>
            <a:ext cx="3774098" cy="46205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974773"/>
            <a:ext cx="2227813" cy="45907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err="1"/>
              <a:t>Epipolar</a:t>
            </a:r>
            <a:r>
              <a:rPr lang="en-US" altLang="ko-KR" sz="1800" b="1" dirty="0"/>
              <a:t> distance</a:t>
            </a:r>
            <a:endParaRPr lang="en-US" altLang="ko-KR" dirty="0"/>
          </a:p>
          <a:p>
            <a:pPr lvl="1"/>
            <a:r>
              <a:rPr lang="en-US" altLang="ko-KR" sz="1600" dirty="0"/>
              <a:t>Compute the number of inliers</a:t>
            </a:r>
          </a:p>
          <a:p>
            <a:pPr lvl="1"/>
            <a:r>
              <a:rPr lang="en-US" altLang="ko-KR" sz="1600" dirty="0"/>
              <a:t>Choose the best </a:t>
            </a:r>
            <a:r>
              <a:rPr lang="en-US" altLang="ko-KR" sz="1600" b="1" dirty="0"/>
              <a:t>E</a:t>
            </a:r>
            <a:r>
              <a:rPr lang="en-US" altLang="ko-KR" sz="1600" dirty="0"/>
              <a:t> with the largest number of inliers</a:t>
            </a:r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>
              <a:buFont typeface="Arial" pitchFamily="34" charset="0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1769" y="698967"/>
            <a:ext cx="3866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[2]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90293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3"/>
              <p:cNvSpPr txBox="1">
                <a:spLocks noChangeArrowheads="1"/>
              </p:cNvSpPr>
              <p:nvPr/>
            </p:nvSpPr>
            <p:spPr>
              <a:xfrm>
                <a:off x="457200" y="1085531"/>
                <a:ext cx="8686800" cy="4688857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>
                    <a:latin typeface="맑은 고딕" pitchFamily="50" charset="-127"/>
                    <a:cs typeface="Arial" charset="0"/>
                  </a:rPr>
                  <a:t>Estimate Camera matrix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20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b="1" dirty="0"/>
              </a:p>
              <a:p>
                <a:pPr lvl="1"/>
                <a:r>
                  <a:rPr lang="en-US" altLang="ko-KR" dirty="0"/>
                  <a:t>Camera matrix to essential matrix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Essential matrix to camera matrix</a:t>
                </a:r>
              </a:p>
              <a:p>
                <a:pPr lvl="2"/>
                <a:r>
                  <a:rPr lang="en-US" altLang="ko-KR" dirty="0"/>
                  <a:t>Make your own code</a:t>
                </a:r>
              </a:p>
            </p:txBody>
          </p:sp>
        </mc:Choice>
        <mc:Fallback xmlns="">
          <p:sp>
            <p:nvSpPr>
              <p:cNvPr id="14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85531"/>
                <a:ext cx="8686800" cy="4688857"/>
              </a:xfrm>
              <a:prstGeom prst="rect">
                <a:avLst/>
              </a:prstGeom>
              <a:blipFill rotWithShape="0">
                <a:blip r:embed="rId2"/>
                <a:stretch>
                  <a:fillRect l="-421" t="-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/>
          <p:cNvSpPr txBox="1"/>
          <p:nvPr/>
        </p:nvSpPr>
        <p:spPr>
          <a:xfrm>
            <a:off x="6319520" y="688823"/>
            <a:ext cx="26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MVG 9.6 (p.257-p.260)</a:t>
            </a:r>
          </a:p>
          <a:p>
            <a:r>
              <a:rPr lang="en-US" altLang="ko-KR" sz="1600" b="1" dirty="0"/>
              <a:t>6.2.3 (p.162)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 bwMode="auto">
              <a:xfrm>
                <a:off x="5924994" y="1963316"/>
                <a:ext cx="3076766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Rotation, Translation</a:t>
                </a:r>
                <a:endParaRPr lang="ko-KR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4994" y="1963316"/>
                <a:ext cx="3076766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6061" r="-198" b="-27273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53" y="3337642"/>
            <a:ext cx="2305416" cy="2833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81182" y="3429959"/>
                <a:ext cx="4899721" cy="2915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𝑆𝑉𝐷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𝑈𝑑𝑖𝑎𝑔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(0,0,1)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2400" dirty="0"/>
                  <a:t>: The last column vector of U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182" y="3429959"/>
                <a:ext cx="4899721" cy="2915606"/>
              </a:xfrm>
              <a:prstGeom prst="rect">
                <a:avLst/>
              </a:prstGeom>
              <a:blipFill rotWithShape="0">
                <a:blip r:embed="rId5"/>
                <a:stretch>
                  <a:fillRect l="-1866" t="-1464" r="-2612" b="-39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2313571" y="1855144"/>
                <a:ext cx="33888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571" y="1855144"/>
                <a:ext cx="338887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252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Essential matrix to Camera matrix</a:t>
            </a:r>
            <a:endParaRPr lang="en-US" altLang="ko-KR" dirty="0"/>
          </a:p>
          <a:p>
            <a:pPr lvl="1"/>
            <a:r>
              <a:rPr lang="en-US" altLang="ko-KR" dirty="0"/>
              <a:t>There are four possible reconstruction</a:t>
            </a:r>
          </a:p>
          <a:p>
            <a:pPr lvl="2"/>
            <a:r>
              <a:rPr lang="en-US" altLang="ko-KR" dirty="0"/>
              <a:t>Depth for both camera should be positive value (case 1)</a:t>
            </a:r>
          </a:p>
          <a:p>
            <a:pPr lvl="2"/>
            <a:r>
              <a:rPr lang="en-US" altLang="ko-KR" dirty="0"/>
              <a:t>Not negative value (case 2, 3, 4)</a:t>
            </a:r>
          </a:p>
          <a:p>
            <a:pPr lvl="1"/>
            <a:r>
              <a:rPr lang="en-US" altLang="ko-KR" dirty="0"/>
              <a:t>You should figure out the optimal camera pose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319520" y="688823"/>
            <a:ext cx="26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MVG 9.6 (p.257-p.260)</a:t>
            </a:r>
          </a:p>
          <a:p>
            <a:r>
              <a:rPr lang="en-US" altLang="ko-KR" sz="1600" b="1" dirty="0"/>
              <a:t>6.2.3 (p.162)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b="63833"/>
          <a:stretch/>
        </p:blipFill>
        <p:spPr>
          <a:xfrm>
            <a:off x="244762" y="3078010"/>
            <a:ext cx="8857628" cy="197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6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Essential matrix to Camera matrix</a:t>
            </a:r>
            <a:endParaRPr lang="en-US" altLang="ko-KR" dirty="0"/>
          </a:p>
          <a:p>
            <a:pPr lvl="1"/>
            <a:r>
              <a:rPr lang="en-US" altLang="ko-KR" dirty="0"/>
              <a:t>There are four possible reconstruction</a:t>
            </a:r>
          </a:p>
          <a:p>
            <a:pPr lvl="2"/>
            <a:r>
              <a:rPr lang="en-US" altLang="ko-KR" dirty="0"/>
              <a:t>Depth for both camera should be positive value (case 1)</a:t>
            </a:r>
          </a:p>
          <a:p>
            <a:pPr lvl="2"/>
            <a:r>
              <a:rPr lang="en-US" altLang="ko-KR" dirty="0"/>
              <a:t>Not negative value (case 2, 3, 4)</a:t>
            </a:r>
          </a:p>
          <a:p>
            <a:pPr lvl="1"/>
            <a:r>
              <a:rPr lang="en-US" altLang="ko-KR" dirty="0"/>
              <a:t>You should figure out the optimal camera pose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319520" y="688823"/>
            <a:ext cx="2682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MVG 9.6 (p.257-p.260)</a:t>
            </a:r>
          </a:p>
          <a:p>
            <a:r>
              <a:rPr lang="en-US" altLang="ko-KR" sz="1600" b="1" dirty="0"/>
              <a:t>6.2.3 (p.162)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" y="2945094"/>
            <a:ext cx="9089678" cy="322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Triangulation </a:t>
            </a:r>
          </a:p>
          <a:p>
            <a:pPr lvl="1"/>
            <a:r>
              <a:rPr lang="en-US" altLang="ko-KR" sz="1800" dirty="0">
                <a:latin typeface="맑은 고딕" pitchFamily="50" charset="-127"/>
                <a:cs typeface="Arial" charset="0"/>
              </a:rPr>
              <a:t>3D reconstruction with P=[</a:t>
            </a:r>
            <a:r>
              <a:rPr lang="en-US" altLang="ko-KR" sz="1800" dirty="0" err="1">
                <a:latin typeface="맑은 고딕" pitchFamily="50" charset="-127"/>
                <a:cs typeface="Arial" charset="0"/>
              </a:rPr>
              <a:t>R|t</a:t>
            </a:r>
            <a:r>
              <a:rPr lang="en-US" altLang="ko-KR" sz="1800" dirty="0">
                <a:latin typeface="맑은 고딕" pitchFamily="50" charset="-127"/>
                <a:cs typeface="Arial" charset="0"/>
              </a:rPr>
              <a:t>]</a:t>
            </a:r>
            <a:endParaRPr lang="en-US" altLang="ko-K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92972" y="719239"/>
                <a:ext cx="297360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3D point</a:t>
                </a:r>
                <a:endParaRPr lang="en-US" altLang="ko-KR" sz="1600" b="1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Point on image coordinate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Intrinsic matrix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sz="1600" b="1" dirty="0"/>
                  <a:t> (</a:t>
                </a:r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r>
                  <a:rPr lang="en-US" altLang="ko-KR" sz="1600" b="1" dirty="0"/>
                  <a:t>: </a:t>
                </a:r>
                <a:r>
                  <a:rPr lang="en-US" altLang="ko-KR" sz="1600" dirty="0"/>
                  <a:t>Extrinsic matrix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72" y="719239"/>
                <a:ext cx="2973603" cy="1077218"/>
              </a:xfrm>
              <a:prstGeom prst="rect">
                <a:avLst/>
              </a:prstGeom>
              <a:blipFill rotWithShape="0">
                <a:blip r:embed="rId6"/>
                <a:stretch>
                  <a:fillRect t="-2260" r="-410" b="-6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/>
          <p:cNvGrpSpPr/>
          <p:nvPr/>
        </p:nvGrpSpPr>
        <p:grpSpPr>
          <a:xfrm>
            <a:off x="3853642" y="4772254"/>
            <a:ext cx="5012198" cy="648072"/>
            <a:chOff x="323528" y="1484904"/>
            <a:chExt cx="8352736" cy="108000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6" idx="3"/>
              <a:endCxn id="17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7" idx="3"/>
              <a:endCxn id="18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8" idx="3"/>
              <a:endCxn id="19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9" idx="3"/>
              <a:endCxn id="19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3897288" y="5674450"/>
            <a:ext cx="4680520" cy="864096"/>
            <a:chOff x="3923928" y="5843364"/>
            <a:chExt cx="4680520" cy="86409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8, 7-pt algorithm (F)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Calibrated, 5-pt algorithm (E)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아래쪽 화살표 32"/>
          <p:cNvSpPr/>
          <p:nvPr/>
        </p:nvSpPr>
        <p:spPr>
          <a:xfrm>
            <a:off x="6918693" y="5458974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48847" y="5847789"/>
            <a:ext cx="1078312" cy="54458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36" y="1958746"/>
            <a:ext cx="3096344" cy="433626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944011" y="1639095"/>
            <a:ext cx="4017406" cy="2936570"/>
            <a:chOff x="4944011" y="1639095"/>
            <a:chExt cx="4017406" cy="2936570"/>
          </a:xfrm>
        </p:grpSpPr>
        <p:grpSp>
          <p:nvGrpSpPr>
            <p:cNvPr id="36" name="그룹 35"/>
            <p:cNvGrpSpPr/>
            <p:nvPr/>
          </p:nvGrpSpPr>
          <p:grpSpPr>
            <a:xfrm>
              <a:off x="5116876" y="1820247"/>
              <a:ext cx="3235187" cy="2755418"/>
              <a:chOff x="3563888" y="2996952"/>
              <a:chExt cx="3898347" cy="4113913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563888" y="5264201"/>
                <a:ext cx="2004786" cy="1079881"/>
                <a:chOff x="4561861" y="3558584"/>
                <a:chExt cx="1080000" cy="720000"/>
              </a:xfrm>
            </p:grpSpPr>
            <p:pic>
              <p:nvPicPr>
                <p:cNvPr id="63" name="그림 6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861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64" name="타원 63"/>
                <p:cNvSpPr/>
                <p:nvPr/>
              </p:nvSpPr>
              <p:spPr>
                <a:xfrm>
                  <a:off x="4985362" y="38729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5170334" y="4088929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4959073" y="402530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7" name="타원 66"/>
                <p:cNvSpPr/>
                <p:nvPr/>
              </p:nvSpPr>
              <p:spPr>
                <a:xfrm>
                  <a:off x="5103089" y="388528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8" name="타원 67"/>
                <p:cNvSpPr/>
                <p:nvPr/>
              </p:nvSpPr>
              <p:spPr>
                <a:xfrm>
                  <a:off x="4944784" y="409845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그룹 37"/>
              <p:cNvGrpSpPr/>
              <p:nvPr/>
            </p:nvGrpSpPr>
            <p:grpSpPr>
              <a:xfrm>
                <a:off x="5395861" y="4719876"/>
                <a:ext cx="2004786" cy="1336524"/>
                <a:chOff x="5652240" y="3558584"/>
                <a:chExt cx="1080000" cy="720000"/>
              </a:xfrm>
              <a:scene3d>
                <a:camera prst="isometricRightUp"/>
                <a:lightRig rig="threePt" dir="t"/>
              </a:scene3d>
            </p:grpSpPr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2240" y="3558584"/>
                  <a:ext cx="1080000" cy="720000"/>
                </a:xfrm>
                <a:prstGeom prst="rect">
                  <a:avLst/>
                </a:prstGeom>
              </p:spPr>
            </p:pic>
            <p:sp>
              <p:nvSpPr>
                <p:cNvPr id="58" name="타원 57"/>
                <p:cNvSpPr/>
                <p:nvPr/>
              </p:nvSpPr>
              <p:spPr>
                <a:xfrm>
                  <a:off x="6082625" y="3875193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59" name="타원 58"/>
                <p:cNvSpPr/>
                <p:nvPr/>
              </p:nvSpPr>
              <p:spPr>
                <a:xfrm>
                  <a:off x="6135016" y="4019210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0" name="타원 59"/>
                <p:cNvSpPr/>
                <p:nvPr/>
              </p:nvSpPr>
              <p:spPr>
                <a:xfrm>
                  <a:off x="6329135" y="4065115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6238455" y="387804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6158824" y="4103796"/>
                  <a:ext cx="45719" cy="4571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cxnSp>
            <p:nvCxnSpPr>
              <p:cNvPr id="39" name="직선 연결선 38"/>
              <p:cNvCxnSpPr>
                <a:endCxn id="46" idx="4"/>
              </p:cNvCxnSpPr>
              <p:nvPr/>
            </p:nvCxnSpPr>
            <p:spPr>
              <a:xfrm flipH="1" flipV="1">
                <a:off x="3913404" y="3526146"/>
                <a:ext cx="680232" cy="309186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>
                <a:endCxn id="46" idx="1"/>
              </p:cNvCxnSpPr>
              <p:nvPr/>
            </p:nvCxnSpPr>
            <p:spPr>
              <a:xfrm flipH="1" flipV="1">
                <a:off x="3883398" y="3467617"/>
                <a:ext cx="3328820" cy="273981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V="1">
                <a:off x="4587741" y="2996952"/>
                <a:ext cx="128275" cy="362105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5364088" y="4149080"/>
                <a:ext cx="1870474" cy="207658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flipV="1">
                <a:off x="4593635" y="4149080"/>
                <a:ext cx="770453" cy="246892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4716016" y="3068960"/>
                <a:ext cx="2512203" cy="3174833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/>
              <p:cNvSpPr/>
              <p:nvPr/>
            </p:nvSpPr>
            <p:spPr>
              <a:xfrm>
                <a:off x="4552379" y="6570857"/>
                <a:ext cx="84867" cy="685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3870970" y="3457575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4677916" y="3022476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5311130" y="4130030"/>
                <a:ext cx="84867" cy="6857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49" name="직선 화살표 연결선 48"/>
              <p:cNvCxnSpPr/>
              <p:nvPr/>
            </p:nvCxnSpPr>
            <p:spPr>
              <a:xfrm flipV="1">
                <a:off x="4599234" y="6618007"/>
                <a:ext cx="529070" cy="37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/>
              <p:cNvCxnSpPr/>
              <p:nvPr/>
            </p:nvCxnSpPr>
            <p:spPr>
              <a:xfrm>
                <a:off x="4593635" y="6628204"/>
                <a:ext cx="0" cy="482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/>
              <p:cNvCxnSpPr>
                <a:endCxn id="63" idx="2"/>
              </p:cNvCxnSpPr>
              <p:nvPr/>
            </p:nvCxnSpPr>
            <p:spPr>
              <a:xfrm flipH="1" flipV="1">
                <a:off x="4566281" y="6344083"/>
                <a:ext cx="22934" cy="2731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그룹 51"/>
              <p:cNvGrpSpPr/>
              <p:nvPr/>
            </p:nvGrpSpPr>
            <p:grpSpPr>
              <a:xfrm>
                <a:off x="6660232" y="5805264"/>
                <a:ext cx="802003" cy="893859"/>
                <a:chOff x="7400647" y="6083338"/>
                <a:chExt cx="802003" cy="893859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7904373" y="6453397"/>
                  <a:ext cx="84867" cy="6857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cxnSp>
              <p:nvCxnSpPr>
                <p:cNvPr id="54" name="직선 화살표 연결선 53"/>
                <p:cNvCxnSpPr/>
                <p:nvPr/>
              </p:nvCxnSpPr>
              <p:spPr>
                <a:xfrm flipV="1">
                  <a:off x="7935316" y="6083338"/>
                  <a:ext cx="267334" cy="4047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/>
                <p:cNvCxnSpPr/>
                <p:nvPr/>
              </p:nvCxnSpPr>
              <p:spPr>
                <a:xfrm>
                  <a:off x="7929717" y="6494536"/>
                  <a:ext cx="0" cy="48266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/>
                <p:cNvCxnSpPr/>
                <p:nvPr/>
              </p:nvCxnSpPr>
              <p:spPr>
                <a:xfrm flipH="1" flipV="1">
                  <a:off x="7400647" y="6350673"/>
                  <a:ext cx="524652" cy="1329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/>
                <p:cNvSpPr/>
                <p:nvPr/>
              </p:nvSpPr>
              <p:spPr>
                <a:xfrm>
                  <a:off x="4944011" y="1919582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직사각형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011" y="1919582"/>
                  <a:ext cx="52867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5595992" y="1639095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992" y="1639095"/>
                  <a:ext cx="52867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/>
                <p:cNvSpPr/>
                <p:nvPr/>
              </p:nvSpPr>
              <p:spPr>
                <a:xfrm>
                  <a:off x="6124662" y="2271679"/>
                  <a:ext cx="528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4662" y="2271679"/>
                  <a:ext cx="52867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직사각형 70"/>
            <p:cNvSpPr/>
            <p:nvPr/>
          </p:nvSpPr>
          <p:spPr>
            <a:xfrm>
              <a:off x="5268388" y="4191825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Cam1</a:t>
              </a:r>
              <a:endParaRPr lang="ko-KR" altLang="en-US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8180434" y="3877819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Cam2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직사각형 72"/>
                <p:cNvSpPr/>
                <p:nvPr/>
              </p:nvSpPr>
              <p:spPr>
                <a:xfrm>
                  <a:off x="5332330" y="3370453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직사각형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2330" y="3370453"/>
                  <a:ext cx="506100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직사각형 73"/>
                <p:cNvSpPr/>
                <p:nvPr/>
              </p:nvSpPr>
              <p:spPr>
                <a:xfrm>
                  <a:off x="5885531" y="3293623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직사각형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531" y="3293623"/>
                  <a:ext cx="50610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직사각형 74"/>
                <p:cNvSpPr/>
                <p:nvPr/>
              </p:nvSpPr>
              <p:spPr>
                <a:xfrm>
                  <a:off x="6064508" y="3661090"/>
                  <a:ext cx="5061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직사각형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4508" y="3661090"/>
                  <a:ext cx="50610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직사각형 75"/>
                <p:cNvSpPr/>
                <p:nvPr/>
              </p:nvSpPr>
              <p:spPr>
                <a:xfrm>
                  <a:off x="6884835" y="3299534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직사각형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835" y="3299534"/>
                  <a:ext cx="558102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직사각형 76"/>
                <p:cNvSpPr/>
                <p:nvPr/>
              </p:nvSpPr>
              <p:spPr>
                <a:xfrm>
                  <a:off x="7348847" y="2898708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7" name="직사각형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8847" y="2898708"/>
                  <a:ext cx="558102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/>
                <p:cNvSpPr/>
                <p:nvPr/>
              </p:nvSpPr>
              <p:spPr>
                <a:xfrm>
                  <a:off x="7584257" y="3224721"/>
                  <a:ext cx="5581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직사각형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257" y="3224721"/>
                  <a:ext cx="558102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294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Growing 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02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32240" y="5952124"/>
            <a:ext cx="2133600" cy="365125"/>
          </a:xfrm>
        </p:spPr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Growing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Estimate Camera matrix ‘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P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’ given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a set of match points and 3D {x, X}</a:t>
            </a:r>
          </a:p>
          <a:p>
            <a:pPr lvl="1"/>
            <a:r>
              <a:rPr lang="en-US" altLang="ko-KR" dirty="0"/>
              <a:t>Use the functions ‘</a:t>
            </a:r>
            <a:r>
              <a:rPr lang="en-US" altLang="ko-KR" dirty="0" err="1">
                <a:solidFill>
                  <a:srgbClr val="FF0000"/>
                </a:solidFill>
              </a:rPr>
              <a:t>PerspectiveThreePoint</a:t>
            </a:r>
            <a:r>
              <a:rPr lang="en-US" altLang="ko-KR" dirty="0"/>
              <a:t>’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b="1" dirty="0"/>
              <a:t>Tip</a:t>
            </a:r>
          </a:p>
          <a:p>
            <a:pPr lvl="2"/>
            <a:r>
              <a:rPr lang="en-US" altLang="ko-KR" dirty="0"/>
              <a:t>3-point algorithm needs only 3 feature correspondences.</a:t>
            </a:r>
          </a:p>
          <a:p>
            <a:pPr lvl="2"/>
            <a:r>
              <a:rPr lang="en-US" altLang="ko-KR" dirty="0"/>
              <a:t>Randomly select 3 points repeatedly</a:t>
            </a:r>
          </a:p>
          <a:p>
            <a:pPr lvl="2"/>
            <a:r>
              <a:rPr lang="en-US" altLang="ko-KR" dirty="0"/>
              <a:t>Find the best camera matrix ‘P’ by counting the number of inliers</a:t>
            </a:r>
          </a:p>
          <a:p>
            <a:pPr lvl="2"/>
            <a:r>
              <a:rPr lang="en-US" altLang="ko-KR" dirty="0"/>
              <a:t>This calls </a:t>
            </a:r>
            <a:r>
              <a:rPr lang="en-US" altLang="ko-KR" b="1" dirty="0"/>
              <a:t>RANSAC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cs typeface="Arial" charset="0"/>
            </a:endParaRPr>
          </a:p>
          <a:p>
            <a:pPr>
              <a:buNone/>
            </a:pPr>
            <a:endParaRPr lang="en-US" altLang="ko-KR" sz="1600" dirty="0">
              <a:latin typeface="맑은 고딕" pitchFamily="50" charset="-127"/>
              <a:cs typeface="Arial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853642" y="4415058"/>
            <a:ext cx="5012198" cy="648072"/>
            <a:chOff x="323528" y="1484904"/>
            <a:chExt cx="8352736" cy="108000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/>
            <p:cNvCxnSpPr>
              <a:stCxn id="16" idx="3"/>
              <a:endCxn id="17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7" idx="3"/>
              <a:endCxn id="18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8" idx="3"/>
              <a:endCxn id="19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9" idx="3"/>
              <a:endCxn id="19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4375147" y="5337733"/>
            <a:ext cx="4680520" cy="864096"/>
            <a:chOff x="3923928" y="5843364"/>
            <a:chExt cx="4680520" cy="864096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6-pt DLT algorithm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3-pt algorithm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아래쪽 화살표 32"/>
          <p:cNvSpPr/>
          <p:nvPr/>
        </p:nvSpPr>
        <p:spPr>
          <a:xfrm>
            <a:off x="8307877" y="5113007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829765" y="5385888"/>
            <a:ext cx="1684959" cy="74879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직사각형 34"/>
          <p:cNvSpPr/>
          <p:nvPr/>
        </p:nvSpPr>
        <p:spPr>
          <a:xfrm>
            <a:off x="4992596" y="684683"/>
            <a:ext cx="4088944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dirty="0"/>
              <a:t>[8] </a:t>
            </a:r>
            <a:r>
              <a:rPr lang="en-US" altLang="ko-KR" sz="1000" dirty="0" err="1"/>
              <a:t>Haralick</a:t>
            </a:r>
            <a:r>
              <a:rPr lang="en-US" altLang="ko-KR" sz="1000" dirty="0"/>
              <a:t>, Bert M., et al. "Review and analysis of solutions of the three point perspective pose estimation problem." </a:t>
            </a:r>
            <a:r>
              <a:rPr lang="en-US" altLang="ko-KR" sz="1000" i="1" dirty="0"/>
              <a:t>IJCV</a:t>
            </a:r>
            <a:r>
              <a:rPr lang="en-US" altLang="ko-KR" sz="1000" dirty="0"/>
              <a:t>  (1994)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680870" y="5106542"/>
            <a:ext cx="1298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Estimate Motion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984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Growing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Geometric error</a:t>
            </a:r>
            <a:endParaRPr lang="en-US" altLang="ko-KR" dirty="0"/>
          </a:p>
          <a:p>
            <a:pPr lvl="1"/>
            <a:r>
              <a:rPr lang="en-US" altLang="ko-KR" sz="1600" dirty="0"/>
              <a:t>Compute the number of inliers</a:t>
            </a:r>
          </a:p>
          <a:p>
            <a:pPr lvl="1"/>
            <a:r>
              <a:rPr lang="en-US" altLang="ko-KR" sz="1600" dirty="0"/>
              <a:t>Choose the best </a:t>
            </a:r>
            <a:r>
              <a:rPr lang="en-US" altLang="ko-KR" sz="1600" b="1" dirty="0"/>
              <a:t>P</a:t>
            </a:r>
            <a:r>
              <a:rPr lang="en-US" altLang="ko-KR" sz="1600" dirty="0"/>
              <a:t> with the largest number of inliers</a:t>
            </a:r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>
              <a:buFont typeface="Arial" pitchFamily="34" charset="0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1769" y="698967"/>
            <a:ext cx="3866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[2]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  <a:endParaRPr lang="ko-KR" altLang="ko-KR" sz="1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49" y="2012320"/>
            <a:ext cx="2176878" cy="45450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382" y="5683362"/>
            <a:ext cx="3286125" cy="371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26583" t="85317" r="25410" b="-171"/>
          <a:stretch/>
        </p:blipFill>
        <p:spPr>
          <a:xfrm>
            <a:off x="4203491" y="5467338"/>
            <a:ext cx="1421297" cy="695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451" y="4687384"/>
            <a:ext cx="2962745" cy="75151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43841"/>
          <a:stretch/>
        </p:blipFill>
        <p:spPr>
          <a:xfrm>
            <a:off x="4830288" y="2056962"/>
            <a:ext cx="2960588" cy="263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8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</a:t>
            </a:r>
            <a:r>
              <a:rPr lang="en-US" altLang="ko-KR" dirty="0" err="1"/>
              <a:t>SfM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Structure from Motion (</a:t>
            </a:r>
            <a:r>
              <a:rPr lang="en-US" altLang="ko-KR" sz="1800" b="1" dirty="0" err="1">
                <a:latin typeface="맑은 고딕" pitchFamily="50" charset="-127"/>
                <a:cs typeface="Arial" charset="0"/>
              </a:rPr>
              <a:t>SfM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)</a:t>
            </a:r>
          </a:p>
          <a:p>
            <a:pPr lvl="1"/>
            <a:r>
              <a:rPr lang="en-US" altLang="ko-KR" sz="1400" dirty="0"/>
              <a:t>The process of </a:t>
            </a:r>
            <a:r>
              <a:rPr lang="en-US" altLang="ko-KR" sz="1400" b="1" dirty="0"/>
              <a:t>estimating three-dimensional structures from two-dimensional image sequences</a:t>
            </a:r>
            <a:r>
              <a:rPr lang="en-US" altLang="ko-KR" sz="1400" dirty="0"/>
              <a:t> which may be coupled with local motion signals.</a:t>
            </a:r>
          </a:p>
          <a:p>
            <a:pPr lvl="1"/>
            <a:r>
              <a:rPr lang="en-US" altLang="ko-KR" sz="1400" dirty="0"/>
              <a:t>Input</a:t>
            </a:r>
          </a:p>
          <a:p>
            <a:pPr lvl="2"/>
            <a:r>
              <a:rPr lang="en-US" altLang="ko-KR" sz="1400" dirty="0"/>
              <a:t>Freely taken images with overlapped scenery</a:t>
            </a:r>
          </a:p>
          <a:p>
            <a:pPr lvl="1"/>
            <a:r>
              <a:rPr lang="en-US" altLang="ko-KR" sz="1400" dirty="0"/>
              <a:t>Output</a:t>
            </a:r>
          </a:p>
          <a:p>
            <a:pPr lvl="2"/>
            <a:r>
              <a:rPr lang="en-US" altLang="ko-KR" sz="1400" dirty="0"/>
              <a:t>camera pose and 3D structure of the scene</a:t>
            </a:r>
          </a:p>
          <a:p>
            <a:pPr lvl="1"/>
            <a:r>
              <a:rPr lang="en-US" altLang="ko-KR" sz="1400" dirty="0"/>
              <a:t>Implementation issues</a:t>
            </a:r>
          </a:p>
          <a:p>
            <a:pPr lvl="2"/>
            <a:r>
              <a:rPr lang="en-US" altLang="ko-KR" sz="1400" dirty="0"/>
              <a:t>Feature extraction and matching</a:t>
            </a:r>
          </a:p>
          <a:p>
            <a:pPr lvl="2"/>
            <a:r>
              <a:rPr lang="en-US" altLang="ko-KR" sz="1400" dirty="0"/>
              <a:t>Camera motion(pose) estimation</a:t>
            </a:r>
          </a:p>
          <a:p>
            <a:pPr lvl="2"/>
            <a:r>
              <a:rPr lang="en-US" altLang="ko-KR" sz="1400" dirty="0"/>
              <a:t>Outlier removal using RANSAC</a:t>
            </a:r>
          </a:p>
          <a:p>
            <a:pPr lvl="2"/>
            <a:r>
              <a:rPr lang="en-US" altLang="ko-KR" sz="1400" dirty="0"/>
              <a:t>3D Reconstruction using triangulation</a:t>
            </a:r>
          </a:p>
          <a:p>
            <a:pPr lvl="2"/>
            <a:r>
              <a:rPr lang="en-US" altLang="ko-KR" sz="1400" dirty="0"/>
              <a:t>LM-based non-linear optimization </a:t>
            </a:r>
            <a:endParaRPr lang="en-US" altLang="ko-KR" dirty="0"/>
          </a:p>
          <a:p>
            <a:pPr lvl="1"/>
            <a:r>
              <a:rPr lang="en-US" altLang="ko-KR" sz="1400" dirty="0"/>
              <a:t>Reference</a:t>
            </a:r>
          </a:p>
          <a:p>
            <a:pPr lvl="2"/>
            <a:r>
              <a:rPr lang="en-US" altLang="ko-KR" sz="1400" dirty="0">
                <a:hlinkClick r:id="rId2"/>
              </a:rPr>
              <a:t>http://photosynth.net</a:t>
            </a:r>
            <a:endParaRPr lang="en-US" altLang="ko-KR" sz="1400" dirty="0"/>
          </a:p>
          <a:p>
            <a:pPr lvl="2"/>
            <a:r>
              <a:rPr lang="en-US" altLang="ko-KR" sz="1400" dirty="0" err="1"/>
              <a:t>N.Snavely</a:t>
            </a:r>
            <a:r>
              <a:rPr lang="en-US" altLang="ko-KR" sz="1400" dirty="0"/>
              <a:t> et al., “Photo Tourism: Exploring </a:t>
            </a:r>
          </a:p>
          <a:p>
            <a:pPr marL="914400" lvl="2" indent="0">
              <a:buNone/>
            </a:pPr>
            <a:r>
              <a:rPr lang="en-US" altLang="ko-KR" sz="1400" dirty="0"/>
              <a:t>     photo collections in 3D”, SIGGRAPH 2006</a:t>
            </a:r>
            <a:endParaRPr lang="ko-KR" altLang="en-US" sz="1400" dirty="0"/>
          </a:p>
          <a:p>
            <a:pPr lvl="2"/>
            <a:endParaRPr lang="en-US" altLang="ko-KR" sz="1400" dirty="0"/>
          </a:p>
          <a:p>
            <a:pPr marL="914400" lvl="2" indent="0">
              <a:buNone/>
            </a:pPr>
            <a:r>
              <a:rPr lang="en-US" altLang="ko-KR" sz="1400" dirty="0"/>
              <a:t>     </a:t>
            </a:r>
          </a:p>
        </p:txBody>
      </p:sp>
      <p:pic>
        <p:nvPicPr>
          <p:cNvPr id="9" name="Picture 2" descr="https://d267cvn3rvuq91.cloudfront.net/i/legacy/0911-tr35-snavely_x6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3500953"/>
            <a:ext cx="3348637" cy="227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908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Growing step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Triangulation </a:t>
            </a:r>
          </a:p>
          <a:p>
            <a:pPr lvl="1"/>
            <a:r>
              <a:rPr lang="en-US" altLang="ko-KR" sz="1800" dirty="0">
                <a:latin typeface="맑은 고딕" pitchFamily="50" charset="-127"/>
                <a:cs typeface="Arial" charset="0"/>
              </a:rPr>
              <a:t>3D reconstruction with P=[</a:t>
            </a:r>
            <a:r>
              <a:rPr lang="en-US" altLang="ko-KR" sz="1800" dirty="0" err="1">
                <a:latin typeface="맑은 고딕" pitchFamily="50" charset="-127"/>
                <a:cs typeface="Arial" charset="0"/>
              </a:rPr>
              <a:t>R|t</a:t>
            </a:r>
            <a:r>
              <a:rPr lang="en-US" altLang="ko-KR" sz="1800" dirty="0">
                <a:latin typeface="맑은 고딕" pitchFamily="50" charset="-127"/>
                <a:cs typeface="Arial" charset="0"/>
              </a:rPr>
              <a:t>]</a:t>
            </a:r>
          </a:p>
          <a:p>
            <a:pPr lvl="1"/>
            <a:r>
              <a:rPr lang="en-US" altLang="ko-KR" sz="1800" dirty="0">
                <a:latin typeface="맑은 고딕" pitchFamily="50" charset="-127"/>
                <a:cs typeface="Arial" charset="0"/>
              </a:rPr>
              <a:t>Same as P. 16</a:t>
            </a:r>
            <a:endParaRPr lang="en-US" altLang="ko-KR" sz="28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3853642" y="4772254"/>
            <a:ext cx="5012198" cy="648072"/>
            <a:chOff x="323528" y="1484904"/>
            <a:chExt cx="8352736" cy="1080000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직선 화살표 연결선 39"/>
            <p:cNvCxnSpPr>
              <a:stCxn id="36" idx="3"/>
              <a:endCxn id="37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7" idx="3"/>
              <a:endCxn id="38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38" idx="3"/>
              <a:endCxn id="39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꺾인 연결선 42"/>
            <p:cNvCxnSpPr>
              <a:stCxn id="39" idx="3"/>
              <a:endCxn id="39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4375147" y="5694929"/>
            <a:ext cx="4680520" cy="864096"/>
            <a:chOff x="3923928" y="5843364"/>
            <a:chExt cx="4680520" cy="86409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8, 7-pt algorithm (F)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Calibrated, 5-pt algorithm (E)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모서리가 둥근 직사각형 47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아래쪽 화살표 52"/>
          <p:cNvSpPr/>
          <p:nvPr/>
        </p:nvSpPr>
        <p:spPr>
          <a:xfrm>
            <a:off x="8307877" y="5470203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860415" y="5872852"/>
            <a:ext cx="1049591" cy="52866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192972" y="719239"/>
                <a:ext cx="297360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3D point</a:t>
                </a:r>
                <a:endParaRPr lang="en-US" altLang="ko-KR" sz="1600" b="1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Point on image coordinate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Intrinsic matrix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altLang="ko-KR" sz="1600" b="1" dirty="0"/>
                  <a:t> (</a:t>
                </a:r>
                <a14:m>
                  <m:oMath xmlns:m="http://schemas.openxmlformats.org/officeDocument/2006/math">
                    <m:r>
                      <a:rPr lang="en-US" altLang="ko-KR" sz="1600" b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r>
                  <a:rPr lang="en-US" altLang="ko-KR" sz="1600" b="1" dirty="0"/>
                  <a:t>: </a:t>
                </a:r>
                <a:r>
                  <a:rPr lang="en-US" altLang="ko-KR" sz="1600" dirty="0"/>
                  <a:t>Extrinsic matrix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72" y="719239"/>
                <a:ext cx="2973603" cy="1077218"/>
              </a:xfrm>
              <a:prstGeom prst="rect">
                <a:avLst/>
              </a:prstGeom>
              <a:blipFill rotWithShape="0">
                <a:blip r:embed="rId2"/>
                <a:stretch>
                  <a:fillRect t="-2260" r="-410" b="-62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1" y="2222758"/>
            <a:ext cx="3096344" cy="4336267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5116876" y="3338806"/>
            <a:ext cx="1663746" cy="723283"/>
            <a:chOff x="4561861" y="3558584"/>
            <a:chExt cx="1080000" cy="720000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1861" y="3558584"/>
              <a:ext cx="1080000" cy="720000"/>
            </a:xfrm>
            <a:prstGeom prst="rect">
              <a:avLst/>
            </a:prstGeom>
          </p:spPr>
        </p:pic>
        <p:sp>
          <p:nvSpPr>
            <p:cNvPr id="98" name="타원 97"/>
            <p:cNvSpPr/>
            <p:nvPr/>
          </p:nvSpPr>
          <p:spPr>
            <a:xfrm>
              <a:off x="4985362" y="38729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5170334" y="408892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4959073" y="402530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5103089" y="388528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4944784" y="409845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637206" y="2974228"/>
            <a:ext cx="1663746" cy="895177"/>
            <a:chOff x="5652240" y="3558584"/>
            <a:chExt cx="1080000" cy="720000"/>
          </a:xfrm>
          <a:scene3d>
            <a:camera prst="isometricRightUp"/>
            <a:lightRig rig="threePt" dir="t"/>
          </a:scene3d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240" y="3558584"/>
              <a:ext cx="1080000" cy="720000"/>
            </a:xfrm>
            <a:prstGeom prst="rect">
              <a:avLst/>
            </a:prstGeom>
          </p:spPr>
        </p:pic>
        <p:sp>
          <p:nvSpPr>
            <p:cNvPr id="92" name="타원 91"/>
            <p:cNvSpPr/>
            <p:nvPr/>
          </p:nvSpPr>
          <p:spPr>
            <a:xfrm>
              <a:off x="6082625" y="387519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6135016" y="401921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6329135" y="4065115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6238455" y="387804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6158824" y="410379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73" name="직선 연결선 72"/>
          <p:cNvCxnSpPr>
            <a:endCxn id="80" idx="4"/>
          </p:cNvCxnSpPr>
          <p:nvPr/>
        </p:nvCxnSpPr>
        <p:spPr>
          <a:xfrm flipH="1" flipV="1">
            <a:off x="5406935" y="2174691"/>
            <a:ext cx="564516" cy="207086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endCxn id="80" idx="1"/>
          </p:cNvCxnSpPr>
          <p:nvPr/>
        </p:nvCxnSpPr>
        <p:spPr>
          <a:xfrm flipH="1" flipV="1">
            <a:off x="5382033" y="2135489"/>
            <a:ext cx="2762544" cy="18350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5966558" y="1820247"/>
            <a:ext cx="106454" cy="242531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6610838" y="2591920"/>
            <a:ext cx="1552282" cy="1390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V="1">
            <a:off x="5971450" y="2591920"/>
            <a:ext cx="639389" cy="165363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6073012" y="1868477"/>
            <a:ext cx="2084844" cy="212644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5937212" y="4213978"/>
            <a:ext cx="70430" cy="45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371719" y="2128763"/>
            <a:ext cx="70430" cy="4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041393" y="1837342"/>
            <a:ext cx="70430" cy="4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566889" y="2579160"/>
            <a:ext cx="70430" cy="4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5976096" y="4245558"/>
            <a:ext cx="439068" cy="2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5971450" y="4252388"/>
            <a:ext cx="0" cy="323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97" idx="2"/>
          </p:cNvCxnSpPr>
          <p:nvPr/>
        </p:nvCxnSpPr>
        <p:spPr>
          <a:xfrm flipH="1" flipV="1">
            <a:off x="5948749" y="4062090"/>
            <a:ext cx="19033" cy="18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7686491" y="3701199"/>
            <a:ext cx="665572" cy="598689"/>
            <a:chOff x="7400647" y="6083338"/>
            <a:chExt cx="802003" cy="893859"/>
          </a:xfrm>
        </p:grpSpPr>
        <p:sp>
          <p:nvSpPr>
            <p:cNvPr id="87" name="타원 86"/>
            <p:cNvSpPr/>
            <p:nvPr/>
          </p:nvSpPr>
          <p:spPr>
            <a:xfrm>
              <a:off x="7904373" y="6453397"/>
              <a:ext cx="84867" cy="685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88" name="직선 화살표 연결선 87"/>
            <p:cNvCxnSpPr/>
            <p:nvPr/>
          </p:nvCxnSpPr>
          <p:spPr>
            <a:xfrm flipV="1">
              <a:off x="7935316" y="6083338"/>
              <a:ext cx="267334" cy="4047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/>
            <p:cNvCxnSpPr/>
            <p:nvPr/>
          </p:nvCxnSpPr>
          <p:spPr>
            <a:xfrm>
              <a:off x="7929717" y="6494536"/>
              <a:ext cx="0" cy="482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/>
            <p:cNvCxnSpPr/>
            <p:nvPr/>
          </p:nvCxnSpPr>
          <p:spPr>
            <a:xfrm flipH="1" flipV="1">
              <a:off x="7400647" y="6350673"/>
              <a:ext cx="524652" cy="132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4944011" y="1919582"/>
                <a:ext cx="528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011" y="1919582"/>
                <a:ext cx="52867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5595992" y="1639095"/>
                <a:ext cx="528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992" y="1639095"/>
                <a:ext cx="52867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/>
              <p:cNvSpPr/>
              <p:nvPr/>
            </p:nvSpPr>
            <p:spPr>
              <a:xfrm>
                <a:off x="6124662" y="2271679"/>
                <a:ext cx="528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662" y="2271679"/>
                <a:ext cx="52867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직사각형 62"/>
          <p:cNvSpPr/>
          <p:nvPr/>
        </p:nvSpPr>
        <p:spPr>
          <a:xfrm>
            <a:off x="5268388" y="419182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Cam1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8180434" y="3877819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Cam2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직사각형 64"/>
              <p:cNvSpPr/>
              <p:nvPr/>
            </p:nvSpPr>
            <p:spPr>
              <a:xfrm>
                <a:off x="5332330" y="3370453"/>
                <a:ext cx="5061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330" y="3370453"/>
                <a:ext cx="50610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직사각형 65"/>
              <p:cNvSpPr/>
              <p:nvPr/>
            </p:nvSpPr>
            <p:spPr>
              <a:xfrm>
                <a:off x="5885531" y="3293623"/>
                <a:ext cx="5061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직사각형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31" y="3293623"/>
                <a:ext cx="50610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/>
              <p:cNvSpPr/>
              <p:nvPr/>
            </p:nvSpPr>
            <p:spPr>
              <a:xfrm>
                <a:off x="6064508" y="3661090"/>
                <a:ext cx="5061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7" name="직사각형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508" y="3661090"/>
                <a:ext cx="506100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6884835" y="3299534"/>
                <a:ext cx="558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35" y="3299534"/>
                <a:ext cx="558102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7348847" y="2898708"/>
                <a:ext cx="558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847" y="2898708"/>
                <a:ext cx="558102" cy="369332"/>
              </a:xfrm>
              <a:prstGeom prst="rect">
                <a:avLst/>
              </a:prstGeom>
              <a:blipFill rotWithShape="0"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/>
              <p:cNvSpPr/>
              <p:nvPr/>
            </p:nvSpPr>
            <p:spPr>
              <a:xfrm>
                <a:off x="7584257" y="3224721"/>
                <a:ext cx="5581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직사각형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57" y="3224721"/>
                <a:ext cx="558102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76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Optimization</a:t>
            </a:r>
            <a:br>
              <a:rPr lang="en-US" altLang="ko-KR" dirty="0"/>
            </a:br>
            <a:r>
              <a:rPr lang="en-US" altLang="ko-KR" dirty="0"/>
              <a:t>(Extra credit)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09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Bundle adjustment </a:t>
            </a:r>
            <a:endParaRPr lang="en-US" altLang="ko-KR" dirty="0"/>
          </a:p>
          <a:p>
            <a:pPr lvl="1"/>
            <a:r>
              <a:rPr lang="en-US" altLang="ko-KR" sz="1800" dirty="0"/>
              <a:t>Refines a visual reconstruction to produce jointly optimal 3D structure and viewing parameters</a:t>
            </a:r>
          </a:p>
          <a:p>
            <a:pPr lvl="1"/>
            <a:r>
              <a:rPr lang="en-US" altLang="ko-KR" sz="1800" dirty="0"/>
              <a:t>‘Bundle’ refers to the bundle of light rays leaving each 3D feature and converging on each camera center.</a:t>
            </a:r>
          </a:p>
          <a:p>
            <a:pPr lvl="1"/>
            <a:endParaRPr lang="en-US" altLang="ko-KR" sz="28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3" y="3029255"/>
            <a:ext cx="3892898" cy="233443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23" y="3029255"/>
            <a:ext cx="3901677" cy="23396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9753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Before Bundle adjustment </a:t>
            </a:r>
            <a:endParaRPr lang="ko-KR" alt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188742" y="5394825"/>
            <a:ext cx="294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After Bundle adjustment 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938827" y="5968612"/>
            <a:ext cx="6205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[6] </a:t>
            </a:r>
            <a:r>
              <a:rPr lang="en-US" altLang="ko-KR" sz="1000" dirty="0" err="1"/>
              <a:t>Triggs</a:t>
            </a:r>
            <a:r>
              <a:rPr lang="en-US" altLang="ko-KR" sz="1000" dirty="0"/>
              <a:t>, Bill, et al. "Bundle adjustment—a modern synthesis." </a:t>
            </a:r>
            <a:r>
              <a:rPr lang="ko-KR" altLang="ko-KR" sz="1000" i="1" dirty="0"/>
              <a:t>International workshop on vision algorithms</a:t>
            </a:r>
            <a:r>
              <a:rPr lang="ko-KR" altLang="ko-KR" sz="1000" dirty="0"/>
              <a:t>. Springer Berlin Heidelberg, 1999.</a:t>
            </a:r>
            <a:endParaRPr lang="en-US" altLang="ko-KR" sz="1000" dirty="0"/>
          </a:p>
          <a:p>
            <a:r>
              <a:rPr lang="en-US" altLang="ko-KR" sz="1000" dirty="0"/>
              <a:t>[7] </a:t>
            </a:r>
            <a:r>
              <a:rPr lang="en-US" altLang="ko-KR" sz="1000" dirty="0" err="1"/>
              <a:t>Jeong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Yekeun</a:t>
            </a:r>
            <a:r>
              <a:rPr lang="en-US" altLang="ko-KR" sz="1000" dirty="0"/>
              <a:t>, et al. "Pushing the envelope of modern methods for bundle adjustment." </a:t>
            </a:r>
          </a:p>
          <a:p>
            <a:r>
              <a:rPr lang="en-US" altLang="ko-KR" sz="1000" i="1" dirty="0"/>
              <a:t>IEEE transactions on pattern analysis and machine intelligence</a:t>
            </a:r>
            <a:r>
              <a:rPr lang="en-US" altLang="ko-KR" sz="1000" dirty="0"/>
              <a:t> (2012): 1605-1617.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5039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LM Optimization</a:t>
            </a:r>
            <a:endParaRPr lang="en-US" altLang="ko-KR" dirty="0"/>
          </a:p>
          <a:p>
            <a:pPr lvl="1"/>
            <a:r>
              <a:rPr lang="en-US" altLang="ko-KR" sz="1800" dirty="0"/>
              <a:t>Make your own cost function (</a:t>
            </a:r>
            <a:r>
              <a:rPr lang="en-US" altLang="ko-KR" sz="1800" i="1" u="sng" dirty="0"/>
              <a:t>fun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/>
              <a:t>Optimize the function with ‘</a:t>
            </a:r>
            <a:r>
              <a:rPr lang="en-US" altLang="ko-KR" sz="1800" dirty="0" err="1">
                <a:solidFill>
                  <a:srgbClr val="FF0000"/>
                </a:solidFill>
              </a:rPr>
              <a:t>lsqnonlin</a:t>
            </a:r>
            <a:r>
              <a:rPr lang="en-US" altLang="ko-KR" sz="1800" dirty="0"/>
              <a:t>’ function </a:t>
            </a:r>
          </a:p>
          <a:p>
            <a:pPr lvl="1"/>
            <a:r>
              <a:rPr lang="en-US" altLang="ko-KR" sz="1800" dirty="0"/>
              <a:t>See the error(residual) is decreasing </a:t>
            </a:r>
          </a:p>
          <a:p>
            <a:pPr lvl="2"/>
            <a:r>
              <a:rPr lang="en-US" altLang="ko-KR" sz="1600" dirty="0"/>
              <a:t>3D points and camera poses might be barely moved</a:t>
            </a:r>
          </a:p>
          <a:p>
            <a:pPr lvl="1"/>
            <a:endParaRPr lang="en-US" altLang="ko-KR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3" y="2760348"/>
            <a:ext cx="7576052" cy="385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Ceres solver (More extra credit)</a:t>
            </a:r>
            <a:endParaRPr lang="en-US" altLang="ko-KR" dirty="0"/>
          </a:p>
          <a:p>
            <a:pPr lvl="1"/>
            <a:r>
              <a:rPr lang="en-US" altLang="ko-KR" sz="1800" dirty="0"/>
              <a:t>An open source C++ library for modeling and solving large, complicated optimization problems.</a:t>
            </a:r>
          </a:p>
          <a:p>
            <a:pPr lvl="1"/>
            <a:r>
              <a:rPr lang="en-US" altLang="ko-KR" sz="1800" dirty="0"/>
              <a:t>Code on C++, then use .exe file on MATLAB</a:t>
            </a:r>
          </a:p>
          <a:p>
            <a:pPr lvl="2"/>
            <a:r>
              <a:rPr lang="en-US" altLang="ko-KR" sz="1600" dirty="0"/>
              <a:t>Use system function. ex) </a:t>
            </a:r>
            <a:r>
              <a:rPr lang="en-US" altLang="ko-KR" sz="1600" b="1" dirty="0"/>
              <a:t>system</a:t>
            </a:r>
            <a:r>
              <a:rPr lang="en-US" altLang="ko-KR" sz="1600" dirty="0"/>
              <a:t>(‘ceres.exe video.mp4’);</a:t>
            </a:r>
          </a:p>
          <a:p>
            <a:pPr lvl="1"/>
            <a:r>
              <a:rPr lang="en-US" altLang="ko-KR" sz="1800" dirty="0">
                <a:hlinkClick r:id="rId2"/>
              </a:rPr>
              <a:t>http://ceres-solver.org/</a:t>
            </a:r>
            <a:endParaRPr lang="en-US" altLang="ko-KR" sz="1800" dirty="0"/>
          </a:p>
          <a:p>
            <a:pPr lvl="1"/>
            <a:r>
              <a:rPr lang="en-US" altLang="ko-KR" sz="1800" dirty="0"/>
              <a:t>Dependencies</a:t>
            </a:r>
          </a:p>
          <a:p>
            <a:pPr lvl="2"/>
            <a:r>
              <a:rPr lang="en-US" altLang="ko-KR" sz="1600" dirty="0"/>
              <a:t>Eigen</a:t>
            </a:r>
          </a:p>
          <a:p>
            <a:pPr lvl="2"/>
            <a:r>
              <a:rPr lang="en-US" altLang="ko-KR" sz="1600" dirty="0"/>
              <a:t>Google Log</a:t>
            </a:r>
          </a:p>
          <a:p>
            <a:pPr marL="914400" lvl="2" indent="0">
              <a:buNone/>
            </a:pPr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858763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en-US" altLang="ko-KR" dirty="0" err="1"/>
              <a:t>SfM</a:t>
            </a:r>
            <a:r>
              <a:rPr lang="en-US" altLang="ko-KR" dirty="0"/>
              <a:t> with Your Own dataset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60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SfM</a:t>
            </a:r>
            <a:r>
              <a:rPr lang="en-US" altLang="ko-KR" dirty="0"/>
              <a:t> with Your Own Dataset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To help students understanding what the camera parameters(intrinsic and extrinsic) mean</a:t>
            </a:r>
          </a:p>
          <a:p>
            <a:endParaRPr lang="en-US" altLang="ko-KR" sz="1600" dirty="0"/>
          </a:p>
          <a:p>
            <a:r>
              <a:rPr lang="en-US" altLang="ko-KR" sz="1600" b="1" dirty="0"/>
              <a:t>Camera Calibration using Tool Box</a:t>
            </a:r>
          </a:p>
          <a:p>
            <a:pPr lvl="1"/>
            <a:r>
              <a:rPr lang="en-US" altLang="ko-KR" sz="1400" dirty="0"/>
              <a:t>MATLAB Library</a:t>
            </a:r>
          </a:p>
          <a:p>
            <a:pPr lvl="2"/>
            <a:r>
              <a:rPr lang="en-US" altLang="ko-KR" sz="1050" dirty="0">
                <a:hlinkClick r:id="rId2"/>
              </a:rPr>
              <a:t>http://www.vision.caltech.edu/bouguetj/calib_doc/index.html</a:t>
            </a:r>
            <a:endParaRPr lang="en-US" altLang="ko-KR" sz="1050" dirty="0"/>
          </a:p>
          <a:p>
            <a:pPr lvl="1"/>
            <a:r>
              <a:rPr lang="en-US" altLang="ko-KR" sz="1400" dirty="0"/>
              <a:t>C Library</a:t>
            </a:r>
          </a:p>
          <a:p>
            <a:pPr lvl="2"/>
            <a:r>
              <a:rPr lang="en-US" altLang="ko-KR" sz="1050" dirty="0">
                <a:hlinkClick r:id="rId3"/>
              </a:rPr>
              <a:t>http://docs.opencv.org/doc/tutorials/calib3d/camera_calibration/camera_calibration.html</a:t>
            </a:r>
            <a:endParaRPr lang="en-US" altLang="ko-KR" sz="1050" dirty="0"/>
          </a:p>
          <a:p>
            <a:endParaRPr lang="en-US" altLang="ko-KR" sz="1600" dirty="0"/>
          </a:p>
          <a:p>
            <a:r>
              <a:rPr lang="en-US" altLang="ko-KR" sz="1600" b="1" dirty="0"/>
              <a:t>Tips for making your own dataset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altLang="ko-KR" sz="1200" dirty="0"/>
              <a:t>1) Use a fixed-focus camera.</a:t>
            </a:r>
            <a:endParaRPr lang="ko-KR" altLang="ko-KR" sz="16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200" dirty="0"/>
              <a:t>2) Do calibration for camera parameter estimation using toolbox (to get intrinsic).</a:t>
            </a:r>
            <a:endParaRPr lang="ko-KR" altLang="ko-KR" sz="14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200" dirty="0"/>
              <a:t>3) Take pictures of your target scene with the camera of which the intrinsic parameter is known now.</a:t>
            </a:r>
            <a:endParaRPr lang="ko-KR" altLang="ko-KR" sz="16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200" dirty="0"/>
              <a:t>4) Run your </a:t>
            </a:r>
            <a:r>
              <a:rPr lang="en-US" altLang="ko-KR" sz="1200" dirty="0" err="1"/>
              <a:t>SfM</a:t>
            </a:r>
            <a:r>
              <a:rPr lang="en-US" altLang="ko-KR" sz="1200" dirty="0"/>
              <a:t> program with your dataset by replacing the images and the camera intrinsic matrix K to yours.</a:t>
            </a:r>
            <a:endParaRPr lang="ko-KR" altLang="ko-KR" sz="1600" dirty="0"/>
          </a:p>
          <a:p>
            <a:pPr marL="457200" lvl="1" indent="0" latinLnBrk="0">
              <a:lnSpc>
                <a:spcPct val="160000"/>
              </a:lnSpc>
              <a:buNone/>
            </a:pPr>
            <a:r>
              <a:rPr lang="en-US" altLang="ko-KR" sz="1200" dirty="0"/>
              <a:t>5) Explain the way how you do it and show the results on the report.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7854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Information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To simplify the problem ( for given dataset )</a:t>
            </a:r>
          </a:p>
          <a:p>
            <a:pPr lvl="1"/>
            <a:r>
              <a:rPr lang="en-US" altLang="ko-KR" sz="1800" dirty="0"/>
              <a:t>We bail the self-calibration part out</a:t>
            </a:r>
          </a:p>
          <a:p>
            <a:pPr lvl="1"/>
            <a:r>
              <a:rPr lang="en-US" altLang="ko-KR" sz="1800" dirty="0"/>
              <a:t>All images are captured by one known camera (camera intrinsic matrix K will be provided in a txt file)</a:t>
            </a:r>
          </a:p>
          <a:p>
            <a:endParaRPr lang="en-US" altLang="ko-KR" sz="2000" dirty="0"/>
          </a:p>
          <a:p>
            <a:r>
              <a:rPr lang="en-US" altLang="ko-KR" sz="2000" dirty="0"/>
              <a:t>A fancy visualization is </a:t>
            </a:r>
            <a:r>
              <a:rPr lang="en-US" altLang="ko-KR" sz="2000" b="1" dirty="0">
                <a:solidFill>
                  <a:srgbClr val="FF0000"/>
                </a:solidFill>
              </a:rPr>
              <a:t>not</a:t>
            </a:r>
            <a:r>
              <a:rPr lang="en-US" altLang="ko-KR" sz="2000" dirty="0"/>
              <a:t> necessary</a:t>
            </a:r>
          </a:p>
          <a:p>
            <a:pPr lvl="1"/>
            <a:r>
              <a:rPr lang="en-US" altLang="ko-KR" sz="1800" dirty="0"/>
              <a:t>Like traveling images or traversing the whole reconstruction</a:t>
            </a:r>
          </a:p>
          <a:p>
            <a:pPr lvl="1"/>
            <a:r>
              <a:rPr lang="en-US" altLang="ko-KR" sz="1800" dirty="0"/>
              <a:t>Visualizing cameras and points are enough</a:t>
            </a:r>
          </a:p>
          <a:p>
            <a:pPr lvl="1"/>
            <a:r>
              <a:rPr lang="en-US" altLang="ko-KR" sz="1800" dirty="0"/>
              <a:t>You can choose between </a:t>
            </a:r>
            <a:r>
              <a:rPr lang="en-US" altLang="ko-KR" sz="1800" b="1" dirty="0"/>
              <a:t>MATLAB (easy &amp; recommended)</a:t>
            </a:r>
            <a:r>
              <a:rPr lang="en-US" altLang="ko-KR" sz="1800" dirty="0"/>
              <a:t>, OpenGL, and VRML</a:t>
            </a:r>
          </a:p>
          <a:p>
            <a:endParaRPr lang="en-US" altLang="ko-KR" sz="2000" dirty="0"/>
          </a:p>
          <a:p>
            <a:r>
              <a:rPr lang="en-US" altLang="ko-KR" sz="2000" dirty="0"/>
              <a:t>You have to do:</a:t>
            </a:r>
          </a:p>
          <a:p>
            <a:pPr lvl="1"/>
            <a:r>
              <a:rPr lang="en-US" altLang="ko-KR" sz="1800" dirty="0" err="1"/>
              <a:t>SfM</a:t>
            </a:r>
            <a:r>
              <a:rPr lang="en-US" altLang="ko-KR" sz="1800" dirty="0"/>
              <a:t> with </a:t>
            </a:r>
            <a:r>
              <a:rPr lang="en-US" altLang="ko-KR" sz="1800" b="1" dirty="0"/>
              <a:t>given dataset </a:t>
            </a:r>
            <a:r>
              <a:rPr lang="en-US" altLang="ko-KR" sz="1800" dirty="0"/>
              <a:t>(each block of </a:t>
            </a:r>
            <a:r>
              <a:rPr lang="en-US" altLang="ko-KR" sz="1800" dirty="0" err="1"/>
              <a:t>SfM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1800" dirty="0" err="1"/>
              <a:t>SfM</a:t>
            </a:r>
            <a:r>
              <a:rPr lang="en-US" altLang="ko-KR" sz="1800" dirty="0"/>
              <a:t> with </a:t>
            </a:r>
            <a:r>
              <a:rPr lang="en-US" altLang="ko-KR" sz="1800" b="1" dirty="0"/>
              <a:t>your own dataset </a:t>
            </a:r>
            <a:r>
              <a:rPr lang="en-US" altLang="ko-KR" sz="1800" dirty="0"/>
              <a:t>(including camera calibration)</a:t>
            </a:r>
          </a:p>
        </p:txBody>
      </p:sp>
    </p:spTree>
    <p:extLst>
      <p:ext uri="{BB962C8B-B14F-4D97-AF65-F5344CB8AC3E}">
        <p14:creationId xmlns:p14="http://schemas.microsoft.com/office/powerpoint/2010/main" val="332105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References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Phillp</a:t>
            </a:r>
            <a:r>
              <a:rPr lang="en-US" altLang="ko-KR" dirty="0"/>
              <a:t> </a:t>
            </a:r>
            <a:r>
              <a:rPr lang="en-US" altLang="ko-KR" dirty="0" err="1"/>
              <a:t>Torr’s</a:t>
            </a:r>
            <a:r>
              <a:rPr lang="en-US" altLang="ko-KR" dirty="0"/>
              <a:t> Structure from Motion toolkit</a:t>
            </a:r>
          </a:p>
          <a:p>
            <a:pPr lvl="1"/>
            <a:r>
              <a:rPr lang="en-US" altLang="ko-KR" dirty="0"/>
              <a:t>Includes F-matrix estimation, RANSAC, Triangulation and etc.</a:t>
            </a:r>
          </a:p>
          <a:p>
            <a:pPr lvl="1"/>
            <a:r>
              <a:rPr lang="en-US" altLang="ko-KR" dirty="0">
                <a:hlinkClick r:id="rId2"/>
              </a:rPr>
              <a:t>http://cms.brookes.ac.uk/staff/PhilipTorr/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Noah </a:t>
            </a:r>
            <a:r>
              <a:rPr lang="en-US" altLang="ko-KR" dirty="0" err="1"/>
              <a:t>Snavely’s</a:t>
            </a:r>
            <a:r>
              <a:rPr lang="en-US" altLang="ko-KR" dirty="0"/>
              <a:t> Bundler</a:t>
            </a:r>
          </a:p>
          <a:p>
            <a:pPr lvl="1"/>
            <a:r>
              <a:rPr lang="en-US" altLang="ko-KR" dirty="0"/>
              <a:t>The implementation of ‘Photo Tourism’ paper, which is exactly same as our goal</a:t>
            </a:r>
          </a:p>
          <a:p>
            <a:pPr lvl="1"/>
            <a:r>
              <a:rPr lang="en-US" altLang="ko-KR" dirty="0">
                <a:hlinkClick r:id="rId3"/>
              </a:rPr>
              <a:t>http://phototour.cs.washington.edu/bundler/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You could find more through Googling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045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Book Reference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Multiple-View Geometry (HZ)</a:t>
            </a:r>
          </a:p>
          <a:p>
            <a:pPr lvl="1"/>
            <a:r>
              <a:rPr lang="en-US" altLang="ko-KR" dirty="0"/>
              <a:t>Basic Projective Geometry (</a:t>
            </a:r>
            <a:r>
              <a:rPr lang="en-US" altLang="ko-KR" dirty="0" err="1"/>
              <a:t>ch.</a:t>
            </a:r>
            <a:r>
              <a:rPr lang="en-US" altLang="ko-KR" dirty="0"/>
              <a:t> 2,3)</a:t>
            </a:r>
          </a:p>
          <a:p>
            <a:pPr lvl="1"/>
            <a:r>
              <a:rPr lang="en-US" altLang="ko-KR" dirty="0"/>
              <a:t>Camera Models and Calibration (</a:t>
            </a:r>
            <a:r>
              <a:rPr lang="en-US" altLang="ko-KR" dirty="0" err="1"/>
              <a:t>ch.</a:t>
            </a:r>
            <a:r>
              <a:rPr lang="en-US" altLang="ko-KR" dirty="0"/>
              <a:t> 6,8)</a:t>
            </a:r>
          </a:p>
          <a:p>
            <a:pPr lvl="1"/>
            <a:r>
              <a:rPr lang="en-US" altLang="ko-KR" dirty="0" err="1"/>
              <a:t>Epipolar</a:t>
            </a:r>
            <a:r>
              <a:rPr lang="en-US" altLang="ko-KR" dirty="0"/>
              <a:t> Geometry and Implementation (</a:t>
            </a:r>
            <a:r>
              <a:rPr lang="en-US" altLang="ko-KR" dirty="0" err="1"/>
              <a:t>ch.</a:t>
            </a:r>
            <a:r>
              <a:rPr lang="en-US" altLang="ko-KR" dirty="0"/>
              <a:t> 9, 11)</a:t>
            </a:r>
          </a:p>
          <a:p>
            <a:pPr lvl="1"/>
            <a:r>
              <a:rPr lang="en-US" altLang="ko-KR" dirty="0"/>
              <a:t>Triangulation (</a:t>
            </a:r>
            <a:r>
              <a:rPr lang="en-US" altLang="ko-KR" dirty="0" err="1"/>
              <a:t>ch.</a:t>
            </a:r>
            <a:r>
              <a:rPr lang="en-US" altLang="ko-KR" dirty="0"/>
              <a:t> 12)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Computer Vision: Algorithms and Applications (S)</a:t>
            </a:r>
          </a:p>
          <a:p>
            <a:pPr lvl="1"/>
            <a:r>
              <a:rPr lang="en-US" altLang="ko-KR" dirty="0"/>
              <a:t>Structure from Motion (</a:t>
            </a:r>
            <a:r>
              <a:rPr lang="en-US" altLang="ko-KR" dirty="0" err="1"/>
              <a:t>ch.</a:t>
            </a:r>
            <a:r>
              <a:rPr lang="en-US" altLang="ko-KR" dirty="0"/>
              <a:t> 7)</a:t>
            </a:r>
          </a:p>
        </p:txBody>
      </p:sp>
    </p:spTree>
    <p:extLst>
      <p:ext uri="{BB962C8B-B14F-4D97-AF65-F5344CB8AC3E}">
        <p14:creationId xmlns:p14="http://schemas.microsoft.com/office/powerpoint/2010/main" val="51640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3124847"/>
            <a:ext cx="2232248" cy="2232248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2267744" y="1050327"/>
            <a:ext cx="0" cy="51525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/>
          <p:cNvGrpSpPr/>
          <p:nvPr/>
        </p:nvGrpSpPr>
        <p:grpSpPr>
          <a:xfrm>
            <a:off x="323528" y="1252759"/>
            <a:ext cx="8352736" cy="1080000"/>
            <a:chOff x="323528" y="1484904"/>
            <a:chExt cx="8352736" cy="1080000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모서리가 둥근 직사각형 105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(Two-view)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 &gt; Three-view)</a:t>
              </a: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Growing Step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직선 화살표 연결선 108"/>
            <p:cNvCxnSpPr>
              <a:stCxn id="105" idx="3"/>
              <a:endCxn id="106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06" idx="3"/>
              <a:endCxn id="107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07" idx="3"/>
              <a:endCxn id="108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꺾인 연결선 111"/>
            <p:cNvCxnSpPr>
              <a:stCxn id="108" idx="3"/>
              <a:endCxn id="108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420951"/>
            <a:ext cx="1080000" cy="72000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997015"/>
            <a:ext cx="1080000" cy="7200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28863"/>
            <a:ext cx="1080000" cy="720000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04927"/>
            <a:ext cx="1080000" cy="720000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80831"/>
            <a:ext cx="1080000" cy="72000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" y="3412839"/>
            <a:ext cx="1080000" cy="720000"/>
          </a:xfrm>
          <a:prstGeom prst="rect">
            <a:avLst/>
          </a:prstGeom>
        </p:spPr>
      </p:pic>
      <p:cxnSp>
        <p:nvCxnSpPr>
          <p:cNvPr id="119" name="직선 연결선 118"/>
          <p:cNvCxnSpPr/>
          <p:nvPr/>
        </p:nvCxnSpPr>
        <p:spPr>
          <a:xfrm>
            <a:off x="4499992" y="1053924"/>
            <a:ext cx="0" cy="51525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그룹 119"/>
          <p:cNvGrpSpPr/>
          <p:nvPr/>
        </p:nvGrpSpPr>
        <p:grpSpPr>
          <a:xfrm>
            <a:off x="2302580" y="3124847"/>
            <a:ext cx="2170379" cy="720000"/>
            <a:chOff x="2302580" y="3356992"/>
            <a:chExt cx="2170379" cy="720000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959" y="3356992"/>
              <a:ext cx="1080000" cy="720000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80" y="3356992"/>
              <a:ext cx="1080000" cy="720000"/>
            </a:xfrm>
            <a:prstGeom prst="rect">
              <a:avLst/>
            </a:prstGeom>
          </p:spPr>
        </p:pic>
        <p:sp>
          <p:nvSpPr>
            <p:cNvPr id="123" name="타원 122"/>
            <p:cNvSpPr/>
            <p:nvPr/>
          </p:nvSpPr>
          <p:spPr>
            <a:xfrm>
              <a:off x="2726081" y="367131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4" name="타원 123"/>
            <p:cNvSpPr/>
            <p:nvPr/>
          </p:nvSpPr>
          <p:spPr>
            <a:xfrm>
              <a:off x="2911053" y="3887337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2699792" y="382371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3823344" y="3673601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3875735" y="381761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4069854" y="386352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843808" y="3683691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3979174" y="3676454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685503" y="3896863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2" name="타원 131"/>
            <p:cNvSpPr/>
            <p:nvPr/>
          </p:nvSpPr>
          <p:spPr>
            <a:xfrm>
              <a:off x="3899543" y="3902204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3" name="타원 132"/>
            <p:cNvSpPr/>
            <p:nvPr/>
          </p:nvSpPr>
          <p:spPr>
            <a:xfrm>
              <a:off x="291581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4" name="타원 133"/>
            <p:cNvSpPr/>
            <p:nvPr/>
          </p:nvSpPr>
          <p:spPr>
            <a:xfrm>
              <a:off x="3779912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2483768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3779912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4067944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8" name="타원 137"/>
            <p:cNvSpPr/>
            <p:nvPr/>
          </p:nvSpPr>
          <p:spPr>
            <a:xfrm>
              <a:off x="399593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3995936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0" name="타원 139"/>
            <p:cNvSpPr/>
            <p:nvPr/>
          </p:nvSpPr>
          <p:spPr>
            <a:xfrm>
              <a:off x="3779912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1" name="타원 140"/>
            <p:cNvSpPr/>
            <p:nvPr/>
          </p:nvSpPr>
          <p:spPr>
            <a:xfrm>
              <a:off x="4211960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2" name="타원 141"/>
            <p:cNvSpPr/>
            <p:nvPr/>
          </p:nvSpPr>
          <p:spPr>
            <a:xfrm>
              <a:off x="356388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3" name="타원 142"/>
            <p:cNvSpPr/>
            <p:nvPr/>
          </p:nvSpPr>
          <p:spPr>
            <a:xfrm>
              <a:off x="349188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313184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5" name="타원 144"/>
            <p:cNvSpPr/>
            <p:nvPr/>
          </p:nvSpPr>
          <p:spPr>
            <a:xfrm>
              <a:off x="3131840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284380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47" name="타원 146"/>
            <p:cNvSpPr/>
            <p:nvPr/>
          </p:nvSpPr>
          <p:spPr>
            <a:xfrm>
              <a:off x="277180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2304213" y="4421071"/>
            <a:ext cx="2170379" cy="720000"/>
            <a:chOff x="2302580" y="3356992"/>
            <a:chExt cx="2170379" cy="720000"/>
          </a:xfrm>
        </p:grpSpPr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959" y="3356992"/>
              <a:ext cx="1080000" cy="720000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580" y="3356992"/>
              <a:ext cx="1080000" cy="720000"/>
            </a:xfrm>
            <a:prstGeom prst="rect">
              <a:avLst/>
            </a:prstGeom>
          </p:spPr>
        </p:pic>
        <p:sp>
          <p:nvSpPr>
            <p:cNvPr id="151" name="타원 150"/>
            <p:cNvSpPr/>
            <p:nvPr/>
          </p:nvSpPr>
          <p:spPr>
            <a:xfrm>
              <a:off x="2726081" y="36713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2" name="타원 151"/>
            <p:cNvSpPr/>
            <p:nvPr/>
          </p:nvSpPr>
          <p:spPr>
            <a:xfrm>
              <a:off x="2911053" y="388733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699792" y="382371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3823344" y="367360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3875735" y="381761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4069854" y="386352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7" name="타원 156"/>
            <p:cNvSpPr/>
            <p:nvPr/>
          </p:nvSpPr>
          <p:spPr>
            <a:xfrm>
              <a:off x="2843808" y="3683691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3979174" y="367645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59" name="타원 158"/>
            <p:cNvSpPr/>
            <p:nvPr/>
          </p:nvSpPr>
          <p:spPr>
            <a:xfrm>
              <a:off x="2685503" y="3896863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>
              <a:off x="3899543" y="390220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291581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3779912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2483768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3779912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4067944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6" name="타원 165"/>
            <p:cNvSpPr/>
            <p:nvPr/>
          </p:nvSpPr>
          <p:spPr>
            <a:xfrm>
              <a:off x="3995936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3995936" y="357301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3779912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4211960" y="3861048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0" name="타원 169"/>
            <p:cNvSpPr/>
            <p:nvPr/>
          </p:nvSpPr>
          <p:spPr>
            <a:xfrm>
              <a:off x="356388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349188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313184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3131840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843808" y="3933056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771800" y="3789040"/>
              <a:ext cx="45719" cy="4571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176" name="직선 연결선 175"/>
          <p:cNvCxnSpPr/>
          <p:nvPr/>
        </p:nvCxnSpPr>
        <p:spPr>
          <a:xfrm>
            <a:off x="6732240" y="1050327"/>
            <a:ext cx="0" cy="51525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그룹 176"/>
          <p:cNvGrpSpPr/>
          <p:nvPr/>
        </p:nvGrpSpPr>
        <p:grpSpPr>
          <a:xfrm>
            <a:off x="4665336" y="3147371"/>
            <a:ext cx="2498952" cy="1993700"/>
            <a:chOff x="4665336" y="3212976"/>
            <a:chExt cx="2498952" cy="1993700"/>
          </a:xfrm>
        </p:grpSpPr>
        <p:grpSp>
          <p:nvGrpSpPr>
            <p:cNvPr id="178" name="그룹 177"/>
            <p:cNvGrpSpPr/>
            <p:nvPr/>
          </p:nvGrpSpPr>
          <p:grpSpPr>
            <a:xfrm>
              <a:off x="4665336" y="4211858"/>
              <a:ext cx="1080000" cy="581744"/>
              <a:chOff x="4561861" y="3558584"/>
              <a:chExt cx="1080000" cy="720000"/>
            </a:xfrm>
          </p:grpSpPr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1861" y="3558584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204" name="타원 203"/>
              <p:cNvSpPr/>
              <p:nvPr/>
            </p:nvSpPr>
            <p:spPr>
              <a:xfrm>
                <a:off x="4985362" y="38729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5" name="타원 204"/>
              <p:cNvSpPr/>
              <p:nvPr/>
            </p:nvSpPr>
            <p:spPr>
              <a:xfrm>
                <a:off x="5170334" y="4088929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6" name="타원 205"/>
              <p:cNvSpPr/>
              <p:nvPr/>
            </p:nvSpPr>
            <p:spPr>
              <a:xfrm>
                <a:off x="4959073" y="402530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7" name="타원 206"/>
              <p:cNvSpPr/>
              <p:nvPr/>
            </p:nvSpPr>
            <p:spPr>
              <a:xfrm>
                <a:off x="5103089" y="388528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8" name="타원 207"/>
              <p:cNvSpPr/>
              <p:nvPr/>
            </p:nvSpPr>
            <p:spPr>
              <a:xfrm>
                <a:off x="4944784" y="409845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179" name="그룹 178"/>
            <p:cNvGrpSpPr/>
            <p:nvPr/>
          </p:nvGrpSpPr>
          <p:grpSpPr>
            <a:xfrm>
              <a:off x="5652240" y="3918624"/>
              <a:ext cx="1080000" cy="720000"/>
              <a:chOff x="5652240" y="3558584"/>
              <a:chExt cx="1080000" cy="720000"/>
            </a:xfrm>
            <a:scene3d>
              <a:camera prst="isometricRightUp"/>
              <a:lightRig rig="threePt" dir="t"/>
            </a:scene3d>
          </p:grpSpPr>
          <p:pic>
            <p:nvPicPr>
              <p:cNvPr id="197" name="그림 19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2240" y="3558584"/>
                <a:ext cx="1080000" cy="720000"/>
              </a:xfrm>
              <a:prstGeom prst="rect">
                <a:avLst/>
              </a:prstGeom>
            </p:spPr>
          </p:pic>
          <p:sp>
            <p:nvSpPr>
              <p:cNvPr id="198" name="타원 197"/>
              <p:cNvSpPr/>
              <p:nvPr/>
            </p:nvSpPr>
            <p:spPr>
              <a:xfrm>
                <a:off x="6082625" y="3875193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99" name="타원 198"/>
              <p:cNvSpPr/>
              <p:nvPr/>
            </p:nvSpPr>
            <p:spPr>
              <a:xfrm>
                <a:off x="6135016" y="4019210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0" name="타원 199"/>
              <p:cNvSpPr/>
              <p:nvPr/>
            </p:nvSpPr>
            <p:spPr>
              <a:xfrm>
                <a:off x="6329135" y="406511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1" name="타원 200"/>
              <p:cNvSpPr/>
              <p:nvPr/>
            </p:nvSpPr>
            <p:spPr>
              <a:xfrm>
                <a:off x="6238455" y="387804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2" name="타원 201"/>
              <p:cNvSpPr/>
              <p:nvPr/>
            </p:nvSpPr>
            <p:spPr>
              <a:xfrm>
                <a:off x="6158824" y="4103796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cxnSp>
          <p:nvCxnSpPr>
            <p:cNvPr id="180" name="직선 연결선 179"/>
            <p:cNvCxnSpPr/>
            <p:nvPr/>
          </p:nvCxnSpPr>
          <p:spPr>
            <a:xfrm flipH="1" flipV="1">
              <a:off x="4872732" y="3429000"/>
              <a:ext cx="347340" cy="151216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 flipH="1" flipV="1">
              <a:off x="4716016" y="3363343"/>
              <a:ext cx="2304256" cy="151216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 flipV="1">
              <a:off x="5216897" y="3212976"/>
              <a:ext cx="75183" cy="172819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>
              <a:off x="5004048" y="3284984"/>
              <a:ext cx="2016224" cy="158417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/>
            <p:cNvCxnSpPr/>
            <p:nvPr/>
          </p:nvCxnSpPr>
          <p:spPr>
            <a:xfrm flipV="1">
              <a:off x="5220072" y="3284984"/>
              <a:ext cx="504056" cy="165618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/>
            <p:cNvCxnSpPr/>
            <p:nvPr/>
          </p:nvCxnSpPr>
          <p:spPr>
            <a:xfrm>
              <a:off x="4932040" y="3356992"/>
              <a:ext cx="2090390" cy="15163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/>
            <p:cNvSpPr/>
            <p:nvPr/>
          </p:nvSpPr>
          <p:spPr>
            <a:xfrm>
              <a:off x="5197847" y="4915768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7" name="타원 186"/>
            <p:cNvSpPr/>
            <p:nvPr/>
          </p:nvSpPr>
          <p:spPr>
            <a:xfrm>
              <a:off x="4856857" y="3454400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8" name="타원 187"/>
            <p:cNvSpPr/>
            <p:nvPr/>
          </p:nvSpPr>
          <p:spPr>
            <a:xfrm>
              <a:off x="5251822" y="3478783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89" name="타원 188"/>
            <p:cNvSpPr/>
            <p:nvPr/>
          </p:nvSpPr>
          <p:spPr>
            <a:xfrm>
              <a:off x="5536678" y="3799806"/>
              <a:ext cx="45719" cy="3694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0" name="타원 189"/>
            <p:cNvSpPr/>
            <p:nvPr/>
          </p:nvSpPr>
          <p:spPr>
            <a:xfrm>
              <a:off x="7003603" y="4852491"/>
              <a:ext cx="45719" cy="369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91" name="직선 화살표 연결선 190"/>
            <p:cNvCxnSpPr/>
            <p:nvPr/>
          </p:nvCxnSpPr>
          <p:spPr>
            <a:xfrm flipV="1">
              <a:off x="5223088" y="4941168"/>
              <a:ext cx="285016" cy="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화살표 연결선 191"/>
            <p:cNvCxnSpPr/>
            <p:nvPr/>
          </p:nvCxnSpPr>
          <p:spPr>
            <a:xfrm>
              <a:off x="5220072" y="4946661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화살표 연결선 192"/>
            <p:cNvCxnSpPr>
              <a:endCxn id="203" idx="2"/>
            </p:cNvCxnSpPr>
            <p:nvPr/>
          </p:nvCxnSpPr>
          <p:spPr>
            <a:xfrm flipH="1" flipV="1">
              <a:off x="5205336" y="4793602"/>
              <a:ext cx="12355" cy="1471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화살표 연결선 193"/>
            <p:cNvCxnSpPr/>
            <p:nvPr/>
          </p:nvCxnSpPr>
          <p:spPr>
            <a:xfrm flipV="1">
              <a:off x="7020272" y="4653136"/>
              <a:ext cx="144016" cy="2180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화살표 연결선 194"/>
            <p:cNvCxnSpPr/>
            <p:nvPr/>
          </p:nvCxnSpPr>
          <p:spPr>
            <a:xfrm>
              <a:off x="7017256" y="4874653"/>
              <a:ext cx="0" cy="260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화살표 연결선 195"/>
            <p:cNvCxnSpPr/>
            <p:nvPr/>
          </p:nvCxnSpPr>
          <p:spPr>
            <a:xfrm flipH="1" flipV="1">
              <a:off x="6732240" y="4797152"/>
              <a:ext cx="282636" cy="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1924407" y="6212791"/>
            <a:ext cx="73159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en-US" altLang="ko-KR" sz="1000" dirty="0"/>
              <a:t>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[3] </a:t>
            </a:r>
            <a:r>
              <a:rPr lang="en-US" altLang="ko-KR" sz="1000" kern="100" dirty="0" err="1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Szeliski</a:t>
            </a:r>
            <a:r>
              <a:rPr lang="en-US" altLang="ko-KR" sz="1000" kern="1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, Richard. </a:t>
            </a:r>
            <a:r>
              <a:rPr lang="ko-KR" altLang="ko-KR" sz="1000" i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Computer vision: algorithms and applications</a:t>
            </a:r>
            <a:r>
              <a:rPr lang="ko-KR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Springer Science &amp; Business Media, 2010. </a:t>
            </a:r>
          </a:p>
        </p:txBody>
      </p:sp>
    </p:spTree>
    <p:extLst>
      <p:ext uri="{BB962C8B-B14F-4D97-AF65-F5344CB8AC3E}">
        <p14:creationId xmlns:p14="http://schemas.microsoft.com/office/powerpoint/2010/main" val="351762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Submission</a:t>
            </a:r>
            <a:endParaRPr lang="ko-KR" altLang="en-US" dirty="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Due :</a:t>
            </a:r>
            <a:r>
              <a:rPr lang="en-US" altLang="ko-KR" sz="2000" dirty="0">
                <a:solidFill>
                  <a:srgbClr val="FF0000"/>
                </a:solidFill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</a:rPr>
              <a:t>November 8 11:59PM </a:t>
            </a:r>
            <a:r>
              <a:rPr lang="en-US" altLang="ko-KR" sz="2000" b="1" dirty="0"/>
              <a:t>(No delay)</a:t>
            </a:r>
          </a:p>
          <a:p>
            <a:r>
              <a:rPr lang="en-US" altLang="ko-KR" sz="2000" dirty="0"/>
              <a:t>To : </a:t>
            </a:r>
            <a:r>
              <a:rPr lang="en-US" altLang="ko-KR" sz="2000" dirty="0" err="1"/>
              <a:t>Sanghyun</a:t>
            </a:r>
            <a:r>
              <a:rPr lang="en-US" altLang="ko-KR" sz="2000" dirty="0"/>
              <a:t> Woo (</a:t>
            </a:r>
            <a:r>
              <a:rPr lang="en-US" altLang="ko-KR" sz="2000" dirty="0">
                <a:hlinkClick r:id="rId2"/>
              </a:rPr>
              <a:t>shwoo93@kaist.ac.kr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Submission should include…</a:t>
            </a:r>
          </a:p>
          <a:p>
            <a:pPr lvl="1"/>
            <a:r>
              <a:rPr lang="en-US" altLang="ko-KR" sz="1800" dirty="0"/>
              <a:t>Report</a:t>
            </a:r>
          </a:p>
          <a:p>
            <a:pPr lvl="1"/>
            <a:r>
              <a:rPr lang="en-US" altLang="ko-KR" sz="1800" dirty="0"/>
              <a:t>Source code</a:t>
            </a:r>
          </a:p>
          <a:p>
            <a:pPr lvl="1"/>
            <a:r>
              <a:rPr lang="en-US" altLang="ko-KR" sz="1800" dirty="0"/>
              <a:t>Summarization of 3point and 5point algorithm (up to 2page)</a:t>
            </a:r>
          </a:p>
          <a:p>
            <a:pPr lvl="2"/>
            <a:r>
              <a:rPr lang="en-US" altLang="ko-KR" sz="1600" dirty="0"/>
              <a:t>Refer to following papers </a:t>
            </a:r>
          </a:p>
          <a:p>
            <a:pPr lvl="1"/>
            <a:endParaRPr lang="en-US" altLang="ko-KR" sz="1800" dirty="0"/>
          </a:p>
          <a:p>
            <a:pPr lvl="1"/>
            <a:r>
              <a:rPr lang="en-US" altLang="ko-KR" sz="1800" dirty="0"/>
              <a:t>Readme file explaining how to execute the program</a:t>
            </a:r>
          </a:p>
          <a:p>
            <a:pPr marL="457200" lvl="1" indent="0">
              <a:buNone/>
            </a:pPr>
            <a:endParaRPr lang="en-US" altLang="ko-KR" sz="1800" dirty="0"/>
          </a:p>
          <a:p>
            <a:r>
              <a:rPr lang="en-US" altLang="ko-KR" sz="2000" dirty="0"/>
              <a:t>Report should include…</a:t>
            </a:r>
          </a:p>
          <a:p>
            <a:pPr lvl="1"/>
            <a:r>
              <a:rPr lang="en-US" altLang="ko-KR" sz="1800" dirty="0"/>
              <a:t>Your understanding of each steps of algorithms</a:t>
            </a:r>
          </a:p>
          <a:p>
            <a:pPr lvl="1"/>
            <a:r>
              <a:rPr lang="en-US" altLang="ko-KR" sz="1800" dirty="0"/>
              <a:t>Indication of the parts that you implemented on your own and the parts you used open source code</a:t>
            </a:r>
          </a:p>
          <a:p>
            <a:pPr lvl="1"/>
            <a:r>
              <a:rPr lang="en-US" altLang="ko-KR" sz="1800" dirty="0"/>
              <a:t>The origin of the source code if you have used any</a:t>
            </a:r>
          </a:p>
          <a:p>
            <a:pPr lvl="1"/>
            <a:endParaRPr lang="en-US" altLang="ko-KR" sz="1800" dirty="0"/>
          </a:p>
          <a:p>
            <a:pPr marL="0" indent="0">
              <a:buNone/>
            </a:pP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7259A-0BCB-264C-9E11-46732983AE76}"/>
              </a:ext>
            </a:extLst>
          </p:cNvPr>
          <p:cNvSpPr txBox="1"/>
          <p:nvPr/>
        </p:nvSpPr>
        <p:spPr>
          <a:xfrm>
            <a:off x="4112419" y="3582609"/>
            <a:ext cx="5239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Nistér</a:t>
            </a:r>
            <a:r>
              <a:rPr lang="en-US" altLang="ko-KR" sz="900" dirty="0"/>
              <a:t>, David. "An efficient solution to the five-point relative pose problem.“</a:t>
            </a:r>
            <a:r>
              <a:rPr lang="en-US" altLang="ko-KR" sz="900" i="1" dirty="0"/>
              <a:t> TPAMI</a:t>
            </a:r>
            <a:r>
              <a:rPr lang="ko-KR" altLang="ko-KR" sz="900" dirty="0"/>
              <a:t> 2004</a:t>
            </a:r>
            <a:endParaRPr lang="en-US" altLang="ko-KR" sz="9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F99AF-06E9-1748-BEEF-121248615E62}"/>
              </a:ext>
            </a:extLst>
          </p:cNvPr>
          <p:cNvSpPr/>
          <p:nvPr/>
        </p:nvSpPr>
        <p:spPr>
          <a:xfrm>
            <a:off x="4112419" y="3779993"/>
            <a:ext cx="4743451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dirty="0" err="1"/>
              <a:t>Haralick</a:t>
            </a:r>
            <a:r>
              <a:rPr lang="en-US" altLang="ko-KR" sz="1000" dirty="0"/>
              <a:t>, Bert M., et al. "Review and analysis of solutions of the three point perspective pose estimation problem." </a:t>
            </a:r>
            <a:r>
              <a:rPr lang="en-US" altLang="ko-KR" sz="1000" i="1" dirty="0"/>
              <a:t>IJCV</a:t>
            </a:r>
            <a:r>
              <a:rPr lang="en-US" altLang="ko-KR" sz="1000" dirty="0"/>
              <a:t>  (1994)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8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Structure-from-motion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Make 3D with your photos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04635" y="5756831"/>
            <a:ext cx="154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structure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2640" y="5756831"/>
            <a:ext cx="331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Camera positions (</a:t>
            </a:r>
            <a:r>
              <a:rPr lang="en-US" altLang="ko-KR" b="1" dirty="0">
                <a:solidFill>
                  <a:srgbClr val="FF0000"/>
                </a:solidFill>
              </a:rPr>
              <a:t>Red dot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5905" y="953741"/>
            <a:ext cx="3994415" cy="46951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70" y="2457450"/>
            <a:ext cx="4543315" cy="30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08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Pin-hole camera model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Appendix1: Coordinate System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15581" y="5323938"/>
                <a:ext cx="3009985" cy="1070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581" y="5323938"/>
                <a:ext cx="3009985" cy="10705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699459" y="4850590"/>
                <a:ext cx="13211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1" i="0" smtClean="0">
                          <a:latin typeface="Cambria Math" panose="02040503050406030204" pitchFamily="18" charset="0"/>
                        </a:rPr>
                        <m:t>𝐊</m:t>
                      </m:r>
                      <m:acc>
                        <m:accPr>
                          <m:chr m:val="̂"/>
                          <m:ctrlPr>
                            <a:rPr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59" y="4850590"/>
                <a:ext cx="132111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그림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178" y="590675"/>
            <a:ext cx="2877569" cy="196394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903963" y="663369"/>
            <a:ext cx="2240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Perspective projection</a:t>
            </a:r>
          </a:p>
          <a:p>
            <a:pPr algn="ctr"/>
            <a:r>
              <a:rPr lang="en-US" altLang="ko-KR" sz="1600" dirty="0"/>
              <a:t>(Pinhole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83781" y="2709508"/>
                <a:ext cx="3803158" cy="1608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3D point w.r.t world coordinate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Point on image coordinate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Point on normalized image</a:t>
                </a:r>
                <a:endParaRPr lang="en-US" altLang="ko-KR" sz="16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Camera intrinsic matrix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:</a:t>
                </a:r>
                <a:r>
                  <a:rPr lang="en-US" altLang="ko-KR" sz="1600" dirty="0"/>
                  <a:t> Focal length, 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en-US" altLang="ko-KR" sz="1600" b="1" dirty="0"/>
                  <a:t>:</a:t>
                </a:r>
                <a:r>
                  <a:rPr lang="en-US" altLang="ko-KR" sz="1600" dirty="0"/>
                  <a:t> skew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,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600" b="1" dirty="0"/>
                  <a:t> : </a:t>
                </a:r>
                <a:r>
                  <a:rPr lang="en-US" altLang="ko-KR" sz="1600" dirty="0"/>
                  <a:t>Camera center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781" y="2709508"/>
                <a:ext cx="3803158" cy="1608517"/>
              </a:xfrm>
              <a:prstGeom prst="rect">
                <a:avLst/>
              </a:prstGeom>
              <a:blipFill rotWithShape="0">
                <a:blip r:embed="rId8"/>
                <a:stretch>
                  <a:fillRect t="-1515"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평행 사변형 19"/>
          <p:cNvSpPr/>
          <p:nvPr/>
        </p:nvSpPr>
        <p:spPr>
          <a:xfrm rot="5400000">
            <a:off x="2569185" y="2001484"/>
            <a:ext cx="1974578" cy="2422313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평행 사변형 20"/>
          <p:cNvSpPr/>
          <p:nvPr/>
        </p:nvSpPr>
        <p:spPr>
          <a:xfrm rot="5400000">
            <a:off x="2324658" y="3129690"/>
            <a:ext cx="1362002" cy="1670836"/>
          </a:xfrm>
          <a:prstGeom prst="parallelogram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016780" y="5062518"/>
            <a:ext cx="53520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016780" y="4676578"/>
            <a:ext cx="342215" cy="38594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2016781" y="5062518"/>
            <a:ext cx="1" cy="51394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8847" y="3385578"/>
            <a:ext cx="1906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정규 영상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Normalized image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0314" y="1968790"/>
            <a:ext cx="194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영상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345317" y="2225351"/>
            <a:ext cx="454915" cy="94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2347602" y="2225351"/>
            <a:ext cx="1" cy="404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2308471" y="2182579"/>
            <a:ext cx="73692" cy="855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389996" y="1931184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96" y="1931184"/>
                <a:ext cx="32396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006103" y="2394527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03" y="2394527"/>
                <a:ext cx="3239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화살표 연결선 45"/>
          <p:cNvCxnSpPr/>
          <p:nvPr/>
        </p:nvCxnSpPr>
        <p:spPr>
          <a:xfrm>
            <a:off x="2920078" y="3959650"/>
            <a:ext cx="454915" cy="94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2922363" y="3959650"/>
            <a:ext cx="1" cy="4048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2883232" y="3916878"/>
            <a:ext cx="73692" cy="855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49854" y="3707383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854" y="3707383"/>
                <a:ext cx="323969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3279" r="-11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580864" y="4128826"/>
                <a:ext cx="32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64" y="4128826"/>
                <a:ext cx="323969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3279" r="-11111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24500" y="4640121"/>
            <a:ext cx="1548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카메라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Camera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249613" y="3360949"/>
                <a:ext cx="323969" cy="471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613" y="3360949"/>
                <a:ext cx="323969" cy="471283"/>
              </a:xfrm>
              <a:prstGeom prst="rect">
                <a:avLst/>
              </a:prstGeom>
              <a:blipFill rotWithShape="0">
                <a:blip r:embed="rId13"/>
                <a:stretch>
                  <a:fillRect t="-2564" r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/>
          <p:cNvCxnSpPr/>
          <p:nvPr/>
        </p:nvCxnSpPr>
        <p:spPr>
          <a:xfrm flipV="1">
            <a:off x="2010342" y="1817972"/>
            <a:ext cx="1403073" cy="3234821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5480432" y="4801317"/>
            <a:ext cx="3045133" cy="169056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528645" y="1577412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645" y="1577412"/>
                <a:ext cx="323969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5660" r="-18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타원 68"/>
          <p:cNvSpPr/>
          <p:nvPr/>
        </p:nvSpPr>
        <p:spPr>
          <a:xfrm>
            <a:off x="2996323" y="2648774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978239" y="5003387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2580864" y="3616988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654865" y="2430392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865" y="2430392"/>
                <a:ext cx="323969" cy="461665"/>
              </a:xfrm>
              <a:prstGeom prst="rect">
                <a:avLst/>
              </a:prstGeom>
              <a:blipFill rotWithShape="0">
                <a:blip r:embed="rId15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/>
          <p:cNvCxnSpPr/>
          <p:nvPr/>
        </p:nvCxnSpPr>
        <p:spPr>
          <a:xfrm flipH="1">
            <a:off x="3724209" y="6107930"/>
            <a:ext cx="675027" cy="390761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flipH="1" flipV="1">
            <a:off x="4395843" y="5331565"/>
            <a:ext cx="3392" cy="77636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4399238" y="6107930"/>
            <a:ext cx="678826" cy="42988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/>
          <p:cNvSpPr/>
          <p:nvPr/>
        </p:nvSpPr>
        <p:spPr>
          <a:xfrm>
            <a:off x="4360694" y="6065132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3393801" y="6040149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801" y="6040149"/>
                <a:ext cx="323969" cy="461665"/>
              </a:xfrm>
              <a:prstGeom prst="rect">
                <a:avLst/>
              </a:prstGeom>
              <a:blipFill rotWithShape="0">
                <a:blip r:embed="rId16"/>
                <a:stretch>
                  <a:fillRect l="-5660" r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735839" y="5929570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839" y="5929570"/>
                <a:ext cx="323969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5660" r="-16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4443662" y="5066978"/>
                <a:ext cx="323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sz="2400" i="1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62" y="5066978"/>
                <a:ext cx="323969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5660" r="-16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타원 63"/>
          <p:cNvSpPr/>
          <p:nvPr/>
        </p:nvSpPr>
        <p:spPr>
          <a:xfrm>
            <a:off x="3374993" y="1769670"/>
            <a:ext cx="73692" cy="855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961580" y="5375347"/>
            <a:ext cx="1548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표준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좌표계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World coordinate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984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Appendix2: </a:t>
            </a:r>
            <a:r>
              <a:rPr lang="en-US" altLang="ko-KR" dirty="0" err="1"/>
              <a:t>Epipolar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Fundamental matrix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그룹 72"/>
          <p:cNvGrpSpPr/>
          <p:nvPr/>
        </p:nvGrpSpPr>
        <p:grpSpPr>
          <a:xfrm>
            <a:off x="1005546" y="1217032"/>
            <a:ext cx="7091791" cy="3115980"/>
            <a:chOff x="970515" y="1386286"/>
            <a:chExt cx="7091791" cy="3115980"/>
          </a:xfrm>
        </p:grpSpPr>
        <p:sp>
          <p:nvSpPr>
            <p:cNvPr id="10" name="자유형 9"/>
            <p:cNvSpPr/>
            <p:nvPr/>
          </p:nvSpPr>
          <p:spPr bwMode="auto">
            <a:xfrm>
              <a:off x="2609580" y="1701054"/>
              <a:ext cx="3811772" cy="2062716"/>
            </a:xfrm>
            <a:custGeom>
              <a:avLst/>
              <a:gdLst>
                <a:gd name="connsiteX0" fmla="*/ 2381693 w 3811772"/>
                <a:gd name="connsiteY0" fmla="*/ 0 h 2062716"/>
                <a:gd name="connsiteX1" fmla="*/ 0 w 3811772"/>
                <a:gd name="connsiteY1" fmla="*/ 2062716 h 2062716"/>
                <a:gd name="connsiteX2" fmla="*/ 3811772 w 3811772"/>
                <a:gd name="connsiteY2" fmla="*/ 2062716 h 2062716"/>
                <a:gd name="connsiteX3" fmla="*/ 2381693 w 3811772"/>
                <a:gd name="connsiteY3" fmla="*/ 0 h 206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1772" h="2062716">
                  <a:moveTo>
                    <a:pt x="2381693" y="0"/>
                  </a:moveTo>
                  <a:lnTo>
                    <a:pt x="0" y="2062716"/>
                  </a:lnTo>
                  <a:lnTo>
                    <a:pt x="3811772" y="2062716"/>
                  </a:lnTo>
                  <a:lnTo>
                    <a:pt x="238169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11" name="자유형 10"/>
            <p:cNvSpPr/>
            <p:nvPr/>
          </p:nvSpPr>
          <p:spPr bwMode="auto">
            <a:xfrm>
              <a:off x="2721221" y="2206099"/>
              <a:ext cx="1249325" cy="1967024"/>
            </a:xfrm>
            <a:custGeom>
              <a:avLst/>
              <a:gdLst>
                <a:gd name="connsiteX0" fmla="*/ 0 w 1249325"/>
                <a:gd name="connsiteY0" fmla="*/ 1073889 h 1967024"/>
                <a:gd name="connsiteX1" fmla="*/ 26581 w 1249325"/>
                <a:gd name="connsiteY1" fmla="*/ 0 h 1967024"/>
                <a:gd name="connsiteX2" fmla="*/ 1249325 w 1249325"/>
                <a:gd name="connsiteY2" fmla="*/ 988828 h 1967024"/>
                <a:gd name="connsiteX3" fmla="*/ 1222744 w 1249325"/>
                <a:gd name="connsiteY3" fmla="*/ 1967024 h 1967024"/>
                <a:gd name="connsiteX4" fmla="*/ 0 w 1249325"/>
                <a:gd name="connsiteY4" fmla="*/ 1073889 h 196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325" h="1967024">
                  <a:moveTo>
                    <a:pt x="0" y="1073889"/>
                  </a:moveTo>
                  <a:lnTo>
                    <a:pt x="26581" y="0"/>
                  </a:lnTo>
                  <a:lnTo>
                    <a:pt x="1249325" y="988828"/>
                  </a:lnTo>
                  <a:lnTo>
                    <a:pt x="1222744" y="1967024"/>
                  </a:lnTo>
                  <a:lnTo>
                    <a:pt x="0" y="10738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12" name="자유형 11"/>
            <p:cNvSpPr/>
            <p:nvPr/>
          </p:nvSpPr>
          <p:spPr bwMode="auto">
            <a:xfrm flipH="1">
              <a:off x="5095828" y="2236226"/>
              <a:ext cx="1249325" cy="1967024"/>
            </a:xfrm>
            <a:custGeom>
              <a:avLst/>
              <a:gdLst>
                <a:gd name="connsiteX0" fmla="*/ 0 w 1249325"/>
                <a:gd name="connsiteY0" fmla="*/ 1073889 h 1967024"/>
                <a:gd name="connsiteX1" fmla="*/ 26581 w 1249325"/>
                <a:gd name="connsiteY1" fmla="*/ 0 h 1967024"/>
                <a:gd name="connsiteX2" fmla="*/ 1249325 w 1249325"/>
                <a:gd name="connsiteY2" fmla="*/ 988828 h 1967024"/>
                <a:gd name="connsiteX3" fmla="*/ 1222744 w 1249325"/>
                <a:gd name="connsiteY3" fmla="*/ 1967024 h 1967024"/>
                <a:gd name="connsiteX4" fmla="*/ 0 w 1249325"/>
                <a:gd name="connsiteY4" fmla="*/ 1073889 h 196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325" h="1967024">
                  <a:moveTo>
                    <a:pt x="0" y="1073889"/>
                  </a:moveTo>
                  <a:lnTo>
                    <a:pt x="26581" y="0"/>
                  </a:lnTo>
                  <a:lnTo>
                    <a:pt x="1249325" y="988828"/>
                  </a:lnTo>
                  <a:lnTo>
                    <a:pt x="1222744" y="1967024"/>
                  </a:lnTo>
                  <a:lnTo>
                    <a:pt x="0" y="10738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13" name="자유형 12"/>
            <p:cNvSpPr/>
            <p:nvPr/>
          </p:nvSpPr>
          <p:spPr bwMode="auto">
            <a:xfrm>
              <a:off x="2609580" y="3189612"/>
              <a:ext cx="1031358" cy="579475"/>
            </a:xfrm>
            <a:custGeom>
              <a:avLst/>
              <a:gdLst>
                <a:gd name="connsiteX0" fmla="*/ 653902 w 1031358"/>
                <a:gd name="connsiteY0" fmla="*/ 0 h 579475"/>
                <a:gd name="connsiteX1" fmla="*/ 1031358 w 1031358"/>
                <a:gd name="connsiteY1" fmla="*/ 579475 h 579475"/>
                <a:gd name="connsiteX2" fmla="*/ 0 w 1031358"/>
                <a:gd name="connsiteY2" fmla="*/ 568842 h 579475"/>
                <a:gd name="connsiteX3" fmla="*/ 653902 w 1031358"/>
                <a:gd name="connsiteY3" fmla="*/ 0 h 57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358" h="579475">
                  <a:moveTo>
                    <a:pt x="653902" y="0"/>
                  </a:moveTo>
                  <a:lnTo>
                    <a:pt x="1031358" y="579475"/>
                  </a:lnTo>
                  <a:lnTo>
                    <a:pt x="0" y="568842"/>
                  </a:lnTo>
                  <a:lnTo>
                    <a:pt x="6539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14" name="자유형 13"/>
            <p:cNvSpPr/>
            <p:nvPr/>
          </p:nvSpPr>
          <p:spPr bwMode="auto">
            <a:xfrm>
              <a:off x="5405943" y="2966328"/>
              <a:ext cx="1015409" cy="797442"/>
            </a:xfrm>
            <a:custGeom>
              <a:avLst/>
              <a:gdLst>
                <a:gd name="connsiteX0" fmla="*/ 457200 w 1015409"/>
                <a:gd name="connsiteY0" fmla="*/ 0 h 797442"/>
                <a:gd name="connsiteX1" fmla="*/ 0 w 1015409"/>
                <a:gd name="connsiteY1" fmla="*/ 797442 h 797442"/>
                <a:gd name="connsiteX2" fmla="*/ 1015409 w 1015409"/>
                <a:gd name="connsiteY2" fmla="*/ 792126 h 797442"/>
                <a:gd name="connsiteX3" fmla="*/ 457200 w 1015409"/>
                <a:gd name="connsiteY3" fmla="*/ 0 h 79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5409" h="797442">
                  <a:moveTo>
                    <a:pt x="457200" y="0"/>
                  </a:moveTo>
                  <a:lnTo>
                    <a:pt x="0" y="797442"/>
                  </a:lnTo>
                  <a:lnTo>
                    <a:pt x="1015409" y="79212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4955830" y="1676245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116785" y="3899262"/>
              <a:ext cx="974947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camera1</a:t>
              </a:r>
            </a:p>
            <a:p>
              <a:pPr algn="ctr"/>
              <a:r>
                <a:rPr lang="en-US" altLang="ko-KR" sz="1600" dirty="0"/>
                <a:t>center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6100863" y="3917491"/>
              <a:ext cx="974947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/>
                <a:t>camera2</a:t>
              </a:r>
            </a:p>
            <a:p>
              <a:pPr algn="ctr"/>
              <a:r>
                <a:rPr lang="en-US" altLang="ko-KR" sz="1600" dirty="0"/>
                <a:t>center</a:t>
              </a:r>
              <a:endParaRPr lang="ko-KR" altLang="en-US" sz="1600" dirty="0"/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329998" y="3630124"/>
            <a:ext cx="2286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1" name="수식" r:id="rId4" imgW="152280" imgH="177480" progId="Equation.3">
                    <p:embed/>
                  </p:oleObj>
                </mc:Choice>
                <mc:Fallback>
                  <p:oleObj name="수식" r:id="rId4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9998" y="3630124"/>
                          <a:ext cx="22860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6510954" y="3675166"/>
            <a:ext cx="28575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2" name="수식" r:id="rId6" imgW="190440" imgH="177480" progId="Equation.3">
                    <p:embed/>
                  </p:oleObj>
                </mc:Choice>
                <mc:Fallback>
                  <p:oleObj name="수식" r:id="rId6" imgW="1904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0954" y="3675166"/>
                          <a:ext cx="285750" cy="266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4"/>
            <p:cNvGraphicFramePr>
              <a:graphicFrameLocks noChangeAspect="1"/>
            </p:cNvGraphicFramePr>
            <p:nvPr/>
          </p:nvGraphicFramePr>
          <p:xfrm>
            <a:off x="3004426" y="2958392"/>
            <a:ext cx="19050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3" name="수식" r:id="rId8" imgW="126720" imgH="139680" progId="Equation.3">
                    <p:embed/>
                  </p:oleObj>
                </mc:Choice>
                <mc:Fallback>
                  <p:oleObj name="수식" r:id="rId8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4426" y="2958392"/>
                          <a:ext cx="190500" cy="2095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5"/>
            <p:cNvGraphicFramePr>
              <a:graphicFrameLocks noChangeAspect="1"/>
            </p:cNvGraphicFramePr>
            <p:nvPr/>
          </p:nvGraphicFramePr>
          <p:xfrm>
            <a:off x="5977038" y="2821941"/>
            <a:ext cx="24765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4" name="수식" r:id="rId10" imgW="164880" imgH="177480" progId="Equation.3">
                    <p:embed/>
                  </p:oleObj>
                </mc:Choice>
                <mc:Fallback>
                  <p:oleObj name="수식" r:id="rId10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7038" y="2821941"/>
                          <a:ext cx="247650" cy="266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4849247" y="1386286"/>
            <a:ext cx="266700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5" name="수식" r:id="rId12" imgW="177480" imgH="164880" progId="Equation.3">
                    <p:embed/>
                  </p:oleObj>
                </mc:Choice>
                <mc:Fallback>
                  <p:oleObj name="수식" r:id="rId12" imgW="1774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9247" y="1386286"/>
                          <a:ext cx="266700" cy="247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Box 22"/>
            <p:cNvSpPr txBox="1"/>
            <p:nvPr/>
          </p:nvSpPr>
          <p:spPr bwMode="auto">
            <a:xfrm>
              <a:off x="3949083" y="2694927"/>
              <a:ext cx="1372427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err="1"/>
                <a:t>epipolar</a:t>
              </a:r>
              <a:r>
                <a:rPr lang="en-US" altLang="ko-KR" sz="1400" dirty="0"/>
                <a:t> plane</a:t>
              </a:r>
              <a:r>
                <a:rPr lang="ko-KR" altLang="en-US" sz="1400" dirty="0"/>
                <a:t> </a:t>
              </a:r>
            </a:p>
          </p:txBody>
        </p:sp>
        <p:sp>
          <p:nvSpPr>
            <p:cNvPr id="24" name="타원 23"/>
            <p:cNvSpPr/>
            <p:nvPr/>
          </p:nvSpPr>
          <p:spPr bwMode="auto">
            <a:xfrm>
              <a:off x="5825928" y="2923799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25" name="타원 24"/>
            <p:cNvSpPr/>
            <p:nvPr/>
          </p:nvSpPr>
          <p:spPr bwMode="auto">
            <a:xfrm>
              <a:off x="3213863" y="3155943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2561732" y="3715924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27" name="타원 26"/>
            <p:cNvSpPr/>
            <p:nvPr/>
          </p:nvSpPr>
          <p:spPr bwMode="auto">
            <a:xfrm>
              <a:off x="6366416" y="3719468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graphicFrame>
          <p:nvGraphicFramePr>
            <p:cNvPr id="2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5666509"/>
                </p:ext>
              </p:extLst>
            </p:nvPr>
          </p:nvGraphicFramePr>
          <p:xfrm>
            <a:off x="4547377" y="2993079"/>
            <a:ext cx="20955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6" name="수식" r:id="rId14" imgW="139680" imgH="139680" progId="Equation.3">
                    <p:embed/>
                  </p:oleObj>
                </mc:Choice>
                <mc:Fallback>
                  <p:oleObj name="수식" r:id="rId14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7377" y="2993079"/>
                          <a:ext cx="209550" cy="209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3"/>
            <p:cNvGraphicFramePr>
              <a:graphicFrameLocks noChangeAspect="1"/>
            </p:cNvGraphicFramePr>
            <p:nvPr/>
          </p:nvGraphicFramePr>
          <p:xfrm>
            <a:off x="3687493" y="3689712"/>
            <a:ext cx="17145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7" name="수식" r:id="rId16" imgW="114120" imgH="139680" progId="Equation.3">
                    <p:embed/>
                  </p:oleObj>
                </mc:Choice>
                <mc:Fallback>
                  <p:oleObj name="수식" r:id="rId16" imgW="1141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493" y="3689712"/>
                          <a:ext cx="171450" cy="2095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4"/>
            <p:cNvGraphicFramePr>
              <a:graphicFrameLocks noChangeAspect="1"/>
            </p:cNvGraphicFramePr>
            <p:nvPr/>
          </p:nvGraphicFramePr>
          <p:xfrm>
            <a:off x="5186979" y="3409056"/>
            <a:ext cx="2286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8" name="수식" r:id="rId18" imgW="152280" imgH="177480" progId="Equation.3">
                    <p:embed/>
                  </p:oleObj>
                </mc:Choice>
                <mc:Fallback>
                  <p:oleObj name="수식" r:id="rId18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6979" y="3409056"/>
                          <a:ext cx="228600" cy="266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타원 30"/>
            <p:cNvSpPr/>
            <p:nvPr/>
          </p:nvSpPr>
          <p:spPr bwMode="auto">
            <a:xfrm>
              <a:off x="5386449" y="3723013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sp>
          <p:nvSpPr>
            <p:cNvPr id="32" name="타원 31"/>
            <p:cNvSpPr/>
            <p:nvPr/>
          </p:nvSpPr>
          <p:spPr bwMode="auto">
            <a:xfrm>
              <a:off x="3593091" y="3726557"/>
              <a:ext cx="74428" cy="7442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rtlCol="0" anchor="ctr">
              <a:spAutoFit/>
            </a:bodyPr>
            <a:lstStyle/>
            <a:p>
              <a:pPr algn="l"/>
              <a:endParaRPr lang="ko-KR" altLang="en-US" sz="1600" dirty="0"/>
            </a:p>
          </p:txBody>
        </p:sp>
        <p:graphicFrame>
          <p:nvGraphicFramePr>
            <p:cNvPr id="33" name="Object 16"/>
            <p:cNvGraphicFramePr>
              <a:graphicFrameLocks noChangeAspect="1"/>
            </p:cNvGraphicFramePr>
            <p:nvPr/>
          </p:nvGraphicFramePr>
          <p:xfrm>
            <a:off x="3475100" y="3228894"/>
            <a:ext cx="13335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29" name="수식" r:id="rId20" imgW="88560" imgH="177480" progId="Equation.3">
                    <p:embed/>
                  </p:oleObj>
                </mc:Choice>
                <mc:Fallback>
                  <p:oleObj name="수식" r:id="rId20" imgW="885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100" y="3228894"/>
                          <a:ext cx="133350" cy="266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7"/>
            <p:cNvGraphicFramePr>
              <a:graphicFrameLocks noChangeAspect="1"/>
            </p:cNvGraphicFramePr>
            <p:nvPr/>
          </p:nvGraphicFramePr>
          <p:xfrm>
            <a:off x="5440855" y="3029127"/>
            <a:ext cx="1905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0" name="수식" r:id="rId22" imgW="126720" imgH="177480" progId="Equation.3">
                    <p:embed/>
                  </p:oleObj>
                </mc:Choice>
                <mc:Fallback>
                  <p:oleObj name="수식" r:id="rId22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0855" y="3029127"/>
                          <a:ext cx="190500" cy="266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" name="직선 연결선 34"/>
            <p:cNvCxnSpPr/>
            <p:nvPr/>
          </p:nvCxnSpPr>
          <p:spPr bwMode="auto">
            <a:xfrm rot="16200000" flipH="1">
              <a:off x="2577684" y="2817474"/>
              <a:ext cx="1525774" cy="983512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직선 연결선 35"/>
            <p:cNvCxnSpPr/>
            <p:nvPr/>
          </p:nvCxnSpPr>
          <p:spPr bwMode="auto">
            <a:xfrm rot="5400000">
              <a:off x="4861027" y="2772288"/>
              <a:ext cx="1663994" cy="956929"/>
            </a:xfrm>
            <a:prstGeom prst="lin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 bwMode="auto">
            <a:xfrm>
              <a:off x="6398316" y="2969872"/>
              <a:ext cx="1555234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err="1"/>
                <a:t>epipolar</a:t>
              </a:r>
              <a:r>
                <a:rPr lang="en-US" altLang="ko-KR" sz="1400" dirty="0"/>
                <a:t> line for</a:t>
              </a:r>
              <a:endParaRPr lang="ko-KR" altLang="en-US" sz="1400" dirty="0"/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970515" y="3249863"/>
              <a:ext cx="1789272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400" dirty="0"/>
                <a:t> </a:t>
              </a:r>
              <a:r>
                <a:rPr lang="en-US" altLang="ko-KR" sz="1400" dirty="0" err="1"/>
                <a:t>epipolar</a:t>
              </a:r>
              <a:r>
                <a:rPr lang="en-US" altLang="ko-KR" sz="1400" dirty="0"/>
                <a:t> line for  </a:t>
              </a:r>
              <a:r>
                <a:rPr lang="ko-KR" altLang="en-US" sz="1400" dirty="0"/>
                <a:t> </a:t>
              </a:r>
            </a:p>
          </p:txBody>
        </p:sp>
        <p:graphicFrame>
          <p:nvGraphicFramePr>
            <p:cNvPr id="47" name="Object 5"/>
            <p:cNvGraphicFramePr>
              <a:graphicFrameLocks noChangeAspect="1"/>
            </p:cNvGraphicFramePr>
            <p:nvPr/>
          </p:nvGraphicFramePr>
          <p:xfrm>
            <a:off x="2440714" y="3257977"/>
            <a:ext cx="24765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1" name="수식" r:id="rId24" imgW="164880" imgH="177480" progId="Equation.3">
                    <p:embed/>
                  </p:oleObj>
                </mc:Choice>
                <mc:Fallback>
                  <p:oleObj name="수식" r:id="rId24" imgW="164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0714" y="3257977"/>
                          <a:ext cx="247650" cy="266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"/>
            <p:cNvGraphicFramePr>
              <a:graphicFrameLocks noChangeAspect="1"/>
            </p:cNvGraphicFramePr>
            <p:nvPr/>
          </p:nvGraphicFramePr>
          <p:xfrm>
            <a:off x="7871806" y="3039287"/>
            <a:ext cx="19050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2" name="수식" r:id="rId25" imgW="126720" imgH="139680" progId="Equation.3">
                    <p:embed/>
                  </p:oleObj>
                </mc:Choice>
                <mc:Fallback>
                  <p:oleObj name="수식" r:id="rId25" imgW="1267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1806" y="3039287"/>
                          <a:ext cx="190500" cy="2095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1919596"/>
                </p:ext>
              </p:extLst>
            </p:nvPr>
          </p:nvGraphicFramePr>
          <p:xfrm>
            <a:off x="4345317" y="3884673"/>
            <a:ext cx="4381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3" name="수식" r:id="rId26" imgW="291960" imgH="228600" progId="Equation.3">
                    <p:embed/>
                  </p:oleObj>
                </mc:Choice>
                <mc:Fallback>
                  <p:oleObj name="수식" r:id="rId26" imgW="291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5317" y="3884673"/>
                          <a:ext cx="438150" cy="342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그룹 5"/>
          <p:cNvGrpSpPr/>
          <p:nvPr/>
        </p:nvGrpSpPr>
        <p:grpSpPr>
          <a:xfrm>
            <a:off x="4181473" y="4529606"/>
            <a:ext cx="4878727" cy="1441621"/>
            <a:chOff x="4189093" y="4529606"/>
            <a:chExt cx="4878727" cy="1441621"/>
          </a:xfrm>
        </p:grpSpPr>
        <p:graphicFrame>
          <p:nvGraphicFramePr>
            <p:cNvPr id="56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9706670"/>
                </p:ext>
              </p:extLst>
            </p:nvPr>
          </p:nvGraphicFramePr>
          <p:xfrm>
            <a:off x="4231720" y="4574080"/>
            <a:ext cx="5524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4" name="수식" r:id="rId28" imgW="368280" imgH="203040" progId="Equation.3">
                    <p:embed/>
                  </p:oleObj>
                </mc:Choice>
                <mc:Fallback>
                  <p:oleObj name="수식" r:id="rId28" imgW="3682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1720" y="4574080"/>
                          <a:ext cx="5524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TextBox 56"/>
            <p:cNvSpPr txBox="1"/>
            <p:nvPr/>
          </p:nvSpPr>
          <p:spPr bwMode="auto">
            <a:xfrm>
              <a:off x="4720420" y="4529606"/>
              <a:ext cx="1763368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camera centers,</a:t>
              </a:r>
              <a:endParaRPr lang="ko-KR" altLang="en-US" sz="1600" dirty="0"/>
            </a:p>
          </p:txBody>
        </p:sp>
        <p:graphicFrame>
          <p:nvGraphicFramePr>
            <p:cNvPr id="58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3612943"/>
                </p:ext>
              </p:extLst>
            </p:nvPr>
          </p:nvGraphicFramePr>
          <p:xfrm>
            <a:off x="6595940" y="4572563"/>
            <a:ext cx="43815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5" name="수식" r:id="rId30" imgW="291960" imgH="228600" progId="Equation.3">
                    <p:embed/>
                  </p:oleObj>
                </mc:Choice>
                <mc:Fallback>
                  <p:oleObj name="수식" r:id="rId30" imgW="2919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5940" y="4572563"/>
                          <a:ext cx="438150" cy="342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TextBox 58"/>
            <p:cNvSpPr txBox="1"/>
            <p:nvPr/>
          </p:nvSpPr>
          <p:spPr bwMode="auto">
            <a:xfrm>
              <a:off x="7163131" y="4572563"/>
              <a:ext cx="1904689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(camera) baseline </a:t>
              </a:r>
              <a:endParaRPr lang="ko-KR" altLang="en-US" sz="1600" dirty="0"/>
            </a:p>
          </p:txBody>
        </p:sp>
        <p:graphicFrame>
          <p:nvGraphicFramePr>
            <p:cNvPr id="60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722758"/>
                </p:ext>
              </p:extLst>
            </p:nvPr>
          </p:nvGraphicFramePr>
          <p:xfrm>
            <a:off x="6600469" y="4931204"/>
            <a:ext cx="419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6" name="수식" r:id="rId32" imgW="279360" imgH="203040" progId="Equation.3">
                    <p:embed/>
                  </p:oleObj>
                </mc:Choice>
                <mc:Fallback>
                  <p:oleObj name="수식" r:id="rId32" imgW="2793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00469" y="4931204"/>
                          <a:ext cx="41910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TextBox 60"/>
            <p:cNvSpPr txBox="1"/>
            <p:nvPr/>
          </p:nvSpPr>
          <p:spPr bwMode="auto">
            <a:xfrm>
              <a:off x="7158396" y="4894685"/>
              <a:ext cx="1013419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</a:t>
              </a:r>
              <a:r>
                <a:rPr lang="en-US" altLang="ko-KR" sz="1600" dirty="0" err="1"/>
                <a:t>epipoles</a:t>
              </a:r>
              <a:endParaRPr lang="ko-KR" altLang="en-US" sz="1600" dirty="0"/>
            </a:p>
          </p:txBody>
        </p:sp>
        <p:graphicFrame>
          <p:nvGraphicFramePr>
            <p:cNvPr id="62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8850385"/>
                </p:ext>
              </p:extLst>
            </p:nvPr>
          </p:nvGraphicFramePr>
          <p:xfrm>
            <a:off x="4229873" y="5318418"/>
            <a:ext cx="3619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37" name="수식" r:id="rId34" imgW="241200" imgH="203040" progId="Equation.3">
                    <p:embed/>
                  </p:oleObj>
                </mc:Choice>
                <mc:Fallback>
                  <p:oleObj name="수식" r:id="rId34" imgW="24120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9873" y="5318418"/>
                          <a:ext cx="361950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3" name="그룹 62"/>
            <p:cNvGrpSpPr/>
            <p:nvPr/>
          </p:nvGrpSpPr>
          <p:grpSpPr>
            <a:xfrm>
              <a:off x="4712208" y="5280724"/>
              <a:ext cx="4115870" cy="338554"/>
              <a:chOff x="2194664" y="5256825"/>
              <a:chExt cx="4115870" cy="338554"/>
            </a:xfrm>
            <a:noFill/>
          </p:grpSpPr>
          <p:sp>
            <p:nvSpPr>
              <p:cNvPr id="70" name="TextBox 69"/>
              <p:cNvSpPr txBox="1"/>
              <p:nvPr/>
            </p:nvSpPr>
            <p:spPr bwMode="auto">
              <a:xfrm>
                <a:off x="2194664" y="5256825"/>
                <a:ext cx="4115870" cy="338554"/>
              </a:xfrm>
              <a:prstGeom prst="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1600" dirty="0"/>
                  <a:t>: </a:t>
                </a:r>
                <a:r>
                  <a:rPr lang="en-US" altLang="ko-KR" sz="1600" dirty="0" err="1"/>
                  <a:t>epipolar</a:t>
                </a:r>
                <a:r>
                  <a:rPr lang="en-US" altLang="ko-KR" sz="1600" dirty="0"/>
                  <a:t> lines for     and     respectively</a:t>
                </a:r>
                <a:endParaRPr lang="ko-KR" altLang="en-US" sz="1600" dirty="0"/>
              </a:p>
            </p:txBody>
          </p:sp>
          <p:graphicFrame>
            <p:nvGraphicFramePr>
              <p:cNvPr id="71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0141108"/>
                  </p:ext>
                </p:extLst>
              </p:nvPr>
            </p:nvGraphicFramePr>
            <p:xfrm>
              <a:off x="4774800" y="5363619"/>
              <a:ext cx="190500" cy="209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38" name="수식" r:id="rId36" imgW="126720" imgH="139680" progId="Equation.3">
                      <p:embed/>
                    </p:oleObj>
                  </mc:Choice>
                  <mc:Fallback>
                    <p:oleObj name="수식" r:id="rId36" imgW="12672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4800" y="5363619"/>
                            <a:ext cx="190500" cy="2095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3974673"/>
                  </p:ext>
                </p:extLst>
              </p:nvPr>
            </p:nvGraphicFramePr>
            <p:xfrm>
              <a:off x="4021927" y="5310085"/>
              <a:ext cx="247650" cy="266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39" name="수식" r:id="rId38" imgW="164880" imgH="177480" progId="Equation.3">
                      <p:embed/>
                    </p:oleObj>
                  </mc:Choice>
                  <mc:Fallback>
                    <p:oleObj name="수식" r:id="rId38" imgW="164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21927" y="5310085"/>
                            <a:ext cx="247650" cy="2667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4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7595270"/>
                </p:ext>
              </p:extLst>
            </p:nvPr>
          </p:nvGraphicFramePr>
          <p:xfrm>
            <a:off x="4237699" y="4967451"/>
            <a:ext cx="209550" cy="20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0" name="수식" r:id="rId40" imgW="139680" imgH="139680" progId="Equation.3">
                    <p:embed/>
                  </p:oleObj>
                </mc:Choice>
                <mc:Fallback>
                  <p:oleObj name="수식" r:id="rId40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7699" y="4967451"/>
                          <a:ext cx="209550" cy="209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" name="TextBox 64"/>
            <p:cNvSpPr txBox="1"/>
            <p:nvPr/>
          </p:nvSpPr>
          <p:spPr bwMode="auto">
            <a:xfrm>
              <a:off x="4712208" y="4884089"/>
              <a:ext cx="1693092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</a:t>
              </a:r>
              <a:r>
                <a:rPr lang="en-US" altLang="ko-KR" sz="1600" dirty="0" err="1"/>
                <a:t>epipolar</a:t>
              </a:r>
              <a:r>
                <a:rPr lang="en-US" altLang="ko-KR" sz="1600" dirty="0"/>
                <a:t> plane,</a:t>
              </a:r>
              <a:endParaRPr lang="ko-KR" altLang="en-US" sz="1600" dirty="0"/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4719026" y="5632673"/>
              <a:ext cx="2332690" cy="3385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dirty="0"/>
                <a:t>: point on image plane</a:t>
              </a:r>
              <a:endParaRPr lang="ko-KR" altLang="en-US" sz="1600" dirty="0"/>
            </a:p>
          </p:txBody>
        </p:sp>
        <p:graphicFrame>
          <p:nvGraphicFramePr>
            <p:cNvPr id="68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7166585"/>
                </p:ext>
              </p:extLst>
            </p:nvPr>
          </p:nvGraphicFramePr>
          <p:xfrm>
            <a:off x="4189093" y="5680545"/>
            <a:ext cx="438150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1" name="수식" r:id="rId42" imgW="291960" imgH="190440" progId="Equation.3">
                    <p:embed/>
                  </p:oleObj>
                </mc:Choice>
                <mc:Fallback>
                  <p:oleObj name="수식" r:id="rId42" imgW="291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9093" y="5680545"/>
                          <a:ext cx="438150" cy="285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" name="TextBox 73"/>
          <p:cNvSpPr txBox="1"/>
          <p:nvPr/>
        </p:nvSpPr>
        <p:spPr bwMode="auto">
          <a:xfrm>
            <a:off x="2245933" y="1659475"/>
            <a:ext cx="949299" cy="338554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/>
              <a:t>Image 1</a:t>
            </a:r>
            <a:endParaRPr lang="ko-KR" altLang="en-US" sz="1600" dirty="0"/>
          </a:p>
        </p:txBody>
      </p:sp>
      <p:sp>
        <p:nvSpPr>
          <p:cNvPr id="75" name="TextBox 74"/>
          <p:cNvSpPr txBox="1"/>
          <p:nvPr/>
        </p:nvSpPr>
        <p:spPr bwMode="auto">
          <a:xfrm>
            <a:off x="6259719" y="1680543"/>
            <a:ext cx="949299" cy="338554"/>
          </a:xfrm>
          <a:prstGeom prst="rect">
            <a:avLst/>
          </a:prstGeom>
          <a:noFill/>
          <a:ln w="952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/>
              <a:t>Image 2</a:t>
            </a:r>
            <a:endParaRPr lang="ko-KR" altLang="en-US" sz="1600" dirty="0"/>
          </a:p>
        </p:txBody>
      </p:sp>
      <p:graphicFrame>
        <p:nvGraphicFramePr>
          <p:cNvPr id="77" name="개체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09685"/>
              </p:ext>
            </p:extLst>
          </p:nvPr>
        </p:nvGraphicFramePr>
        <p:xfrm>
          <a:off x="782665" y="4581428"/>
          <a:ext cx="931670" cy="36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2" name="수식" r:id="rId44" imgW="457200" imgH="177480" progId="Equation.3">
                  <p:embed/>
                </p:oleObj>
              </mc:Choice>
              <mc:Fallback>
                <p:oleObj name="수식" r:id="rId44" imgW="45720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782665" y="4581428"/>
                        <a:ext cx="931670" cy="36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436967"/>
              </p:ext>
            </p:extLst>
          </p:nvPr>
        </p:nvGraphicFramePr>
        <p:xfrm>
          <a:off x="1936936" y="4544198"/>
          <a:ext cx="1060989" cy="4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3" name="수식" r:id="rId46" imgW="520560" imgH="203040" progId="Equation.3">
                  <p:embed/>
                </p:oleObj>
              </mc:Choice>
              <mc:Fallback>
                <p:oleObj name="수식" r:id="rId46" imgW="5205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936936" y="4544198"/>
                        <a:ext cx="1060989" cy="411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/>
          <p:cNvSpPr txBox="1"/>
          <p:nvPr/>
        </p:nvSpPr>
        <p:spPr bwMode="auto">
          <a:xfrm>
            <a:off x="167620" y="4209175"/>
            <a:ext cx="148149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Epipolar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Lines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737662"/>
              </p:ext>
            </p:extLst>
          </p:nvPr>
        </p:nvGraphicFramePr>
        <p:xfrm>
          <a:off x="162258" y="5432189"/>
          <a:ext cx="1781059" cy="578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4" name="수식" r:id="rId48" imgW="622080" imgH="203040" progId="Equation.3">
                  <p:embed/>
                </p:oleObj>
              </mc:Choice>
              <mc:Fallback>
                <p:oleObj name="수식" r:id="rId48" imgW="622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62258" y="5432189"/>
                        <a:ext cx="1781059" cy="578464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TextBox 80"/>
          <p:cNvSpPr txBox="1"/>
          <p:nvPr/>
        </p:nvSpPr>
        <p:spPr bwMode="auto">
          <a:xfrm>
            <a:off x="174544" y="5049959"/>
            <a:ext cx="199766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Fundamental matrix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267086"/>
              </p:ext>
            </p:extLst>
          </p:nvPr>
        </p:nvGraphicFramePr>
        <p:xfrm>
          <a:off x="2747620" y="5597068"/>
          <a:ext cx="934725" cy="363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5" name="수식" r:id="rId50" imgW="520560" imgH="203040" progId="Equation.3">
                  <p:embed/>
                </p:oleObj>
              </mc:Choice>
              <mc:Fallback>
                <p:oleObj name="수식" r:id="rId50" imgW="5205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747620" y="5597068"/>
                        <a:ext cx="934725" cy="363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Box 82"/>
          <p:cNvSpPr txBox="1"/>
          <p:nvPr/>
        </p:nvSpPr>
        <p:spPr bwMode="auto">
          <a:xfrm>
            <a:off x="2004757" y="5634281"/>
            <a:ext cx="800219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왼쪽으로 구부러진 화살표 83"/>
          <p:cNvSpPr/>
          <p:nvPr/>
        </p:nvSpPr>
        <p:spPr>
          <a:xfrm rot="16434673">
            <a:off x="4165130" y="1260069"/>
            <a:ext cx="520672" cy="2486631"/>
          </a:xfrm>
          <a:prstGeom prst="curvedLeftArrow">
            <a:avLst>
              <a:gd name="adj1" fmla="val 0"/>
              <a:gd name="adj2" fmla="val 34312"/>
              <a:gd name="adj3" fmla="val 23375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4070"/>
              </p:ext>
            </p:extLst>
          </p:nvPr>
        </p:nvGraphicFramePr>
        <p:xfrm>
          <a:off x="3767138" y="1820863"/>
          <a:ext cx="3143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6" name="수식" r:id="rId52" imgW="139680" imgH="152280" progId="Equation.3">
                  <p:embed/>
                </p:oleObj>
              </mc:Choice>
              <mc:Fallback>
                <p:oleObj name="수식" r:id="rId52" imgW="13968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767138" y="1820863"/>
                        <a:ext cx="314325" cy="34290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직사각형 66"/>
          <p:cNvSpPr/>
          <p:nvPr/>
        </p:nvSpPr>
        <p:spPr>
          <a:xfrm>
            <a:off x="5291769" y="698967"/>
            <a:ext cx="3866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[2] Hartley, Richard, and Andrew Zisserman. </a:t>
            </a:r>
            <a:r>
              <a:rPr lang="en-US" altLang="ko-KR" sz="1000" i="1" dirty="0"/>
              <a:t>Multiple view geometry in computer vision</a:t>
            </a:r>
            <a:r>
              <a:rPr lang="en-US" altLang="ko-KR" sz="1000" dirty="0"/>
              <a:t>. Cambridge university press, 2003.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197990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Appendix2: </a:t>
            </a:r>
            <a:r>
              <a:rPr lang="en-US" altLang="ko-KR" dirty="0" err="1"/>
              <a:t>Epipolar</a:t>
            </a:r>
            <a:r>
              <a:rPr lang="en-US" altLang="ko-KR" dirty="0"/>
              <a:t>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Fundamental matrix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ko-KR" dirty="0"/>
                  <a:t> estimation</a:t>
                </a:r>
              </a:p>
              <a:p>
                <a:pPr lvl="1"/>
                <a:r>
                  <a:rPr lang="en-US" altLang="ko-KR" dirty="0"/>
                  <a:t>Un-calibrated (Unknown camera intrinsic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/>
                  <a:t>Normalized 8-pts algorithm</a:t>
                </a:r>
              </a:p>
              <a:p>
                <a:pPr lvl="2"/>
                <a:r>
                  <a:rPr lang="en-US" altLang="ko-KR" dirty="0"/>
                  <a:t>7-pts algorithm</a:t>
                </a:r>
              </a:p>
              <a:p>
                <a:pPr lvl="1"/>
                <a:r>
                  <a:rPr lang="en-US" altLang="ko-KR" dirty="0"/>
                  <a:t>Calibrated (Known camera intrinsic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/>
                  <a:t>Estimate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altLang="ko-KR" dirty="0"/>
                  <a:t> using 5-pts algorithm [7]</a:t>
                </a:r>
              </a:p>
              <a:p>
                <a:pPr lvl="2"/>
                <a:r>
                  <a:rPr lang="en-US" altLang="ko-KR" dirty="0"/>
                  <a:t>Calculate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/>
                  <a:t>Essential matrix: The specialization of the fundamental matrix to the case of </a:t>
                </a:r>
                <a:r>
                  <a:rPr lang="en-US" altLang="ko-KR" b="1" dirty="0"/>
                  <a:t>normalized image coordinates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525516"/>
              </p:ext>
            </p:extLst>
          </p:nvPr>
        </p:nvGraphicFramePr>
        <p:xfrm>
          <a:off x="3563485" y="3415803"/>
          <a:ext cx="2017030" cy="492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4" name="수식" r:id="rId4" imgW="774360" imgH="190440" progId="Equation.3">
                  <p:embed/>
                </p:oleObj>
              </mc:Choice>
              <mc:Fallback>
                <p:oleObj name="수식" r:id="rId4" imgW="77436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63485" y="3415803"/>
                        <a:ext cx="2017030" cy="4927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개체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404476"/>
              </p:ext>
            </p:extLst>
          </p:nvPr>
        </p:nvGraphicFramePr>
        <p:xfrm>
          <a:off x="3678377" y="4922399"/>
          <a:ext cx="1726286" cy="549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5" name="수식" r:id="rId6" imgW="634680" imgH="203040" progId="Equation.3">
                  <p:embed/>
                </p:oleObj>
              </mc:Choice>
              <mc:Fallback>
                <p:oleObj name="수식" r:id="rId6" imgW="6346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8377" y="4922399"/>
                        <a:ext cx="1726286" cy="54979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920837"/>
              </p:ext>
            </p:extLst>
          </p:nvPr>
        </p:nvGraphicFramePr>
        <p:xfrm>
          <a:off x="6966641" y="5472196"/>
          <a:ext cx="13970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6" name="수식" r:id="rId8" imgW="622080" imgH="203040" progId="Equation.3">
                  <p:embed/>
                </p:oleObj>
              </mc:Choice>
              <mc:Fallback>
                <p:oleObj name="수식" r:id="rId8" imgW="622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66641" y="5472196"/>
                        <a:ext cx="1397000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TextBox 79"/>
          <p:cNvSpPr txBox="1"/>
          <p:nvPr/>
        </p:nvSpPr>
        <p:spPr bwMode="auto">
          <a:xfrm>
            <a:off x="6089478" y="5077156"/>
            <a:ext cx="8771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8" name="개체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93835"/>
              </p:ext>
            </p:extLst>
          </p:nvPr>
        </p:nvGraphicFramePr>
        <p:xfrm>
          <a:off x="6966641" y="4975350"/>
          <a:ext cx="13112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7" name="수식" r:id="rId10" imgW="583920" imgH="203040" progId="Equation.3">
                  <p:embed/>
                </p:oleObj>
              </mc:Choice>
              <mc:Fallback>
                <p:oleObj name="수식" r:id="rId10" imgW="58392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66641" y="4975350"/>
                        <a:ext cx="1311275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280545"/>
              </p:ext>
            </p:extLst>
          </p:nvPr>
        </p:nvGraphicFramePr>
        <p:xfrm>
          <a:off x="7069534" y="3415803"/>
          <a:ext cx="1617266" cy="525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" name="수식" r:id="rId12" imgW="622080" imgH="203040" progId="Equation.3">
                  <p:embed/>
                </p:oleObj>
              </mc:Choice>
              <mc:Fallback>
                <p:oleObj name="수식" r:id="rId12" imgW="62208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69534" y="3415803"/>
                        <a:ext cx="1617266" cy="52526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 bwMode="auto">
          <a:xfrm>
            <a:off x="6192371" y="3555851"/>
            <a:ext cx="8771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where,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9520" y="68882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[5] </a:t>
            </a:r>
            <a:r>
              <a:rPr lang="en-US" altLang="ko-KR" sz="900" dirty="0" err="1"/>
              <a:t>Nistér</a:t>
            </a:r>
            <a:r>
              <a:rPr lang="en-US" altLang="ko-KR" sz="900" dirty="0"/>
              <a:t>, David. "An efficient solution to the five-point relative pose problem.“</a:t>
            </a:r>
            <a:r>
              <a:rPr lang="en-US" altLang="ko-KR" sz="900" i="1" dirty="0"/>
              <a:t> TPAMI</a:t>
            </a:r>
            <a:r>
              <a:rPr lang="ko-KR" altLang="ko-KR" sz="900" dirty="0"/>
              <a:t> 2004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1724622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78" y="3787191"/>
            <a:ext cx="2557554" cy="1474704"/>
          </a:xfrm>
          <a:prstGeom prst="rect">
            <a:avLst/>
          </a:prstGeom>
        </p:spPr>
      </p:pic>
      <p:cxnSp>
        <p:nvCxnSpPr>
          <p:cNvPr id="69" name="직선 연결선 68"/>
          <p:cNvCxnSpPr>
            <a:stCxn id="74" idx="3"/>
          </p:cNvCxnSpPr>
          <p:nvPr/>
        </p:nvCxnSpPr>
        <p:spPr>
          <a:xfrm flipH="1" flipV="1">
            <a:off x="3234677" y="3787192"/>
            <a:ext cx="820361" cy="186547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>
            <a:stCxn id="74" idx="0"/>
          </p:cNvCxnSpPr>
          <p:nvPr/>
        </p:nvCxnSpPr>
        <p:spPr>
          <a:xfrm flipV="1">
            <a:off x="4079939" y="3783041"/>
            <a:ext cx="1703955" cy="183041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74" idx="5"/>
          </p:cNvCxnSpPr>
          <p:nvPr/>
        </p:nvCxnSpPr>
        <p:spPr>
          <a:xfrm flipV="1">
            <a:off x="4104840" y="5266824"/>
            <a:ext cx="1655482" cy="385838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>
            <a:stCxn id="74" idx="2"/>
          </p:cNvCxnSpPr>
          <p:nvPr/>
        </p:nvCxnSpPr>
        <p:spPr>
          <a:xfrm flipH="1" flipV="1">
            <a:off x="3234676" y="5276289"/>
            <a:ext cx="810048" cy="36013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Appendix3: Camera extrinsic matrix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Fundamental matrix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altLang="ko-KR" dirty="0"/>
                  <a:t> estimation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319520" y="688823"/>
            <a:ext cx="2682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[2] Hartley, Richard, and Andrew Zisserman. </a:t>
            </a:r>
            <a:r>
              <a:rPr lang="en-US" altLang="ko-KR" sz="900" i="1" dirty="0"/>
              <a:t>Multiple view geometry in computer vision</a:t>
            </a:r>
            <a:r>
              <a:rPr lang="en-US" altLang="ko-KR" sz="900" dirty="0"/>
              <a:t>. Cambridge university press, 2003.</a:t>
            </a:r>
            <a:endParaRPr lang="ko-KR" altLang="ko-KR" sz="9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04" y="3046664"/>
            <a:ext cx="2557554" cy="1825180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49" name="직선 화살표 연결선 48"/>
          <p:cNvCxnSpPr/>
          <p:nvPr/>
        </p:nvCxnSpPr>
        <p:spPr>
          <a:xfrm flipV="1">
            <a:off x="4083608" y="5645040"/>
            <a:ext cx="439068" cy="25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4078962" y="5651870"/>
            <a:ext cx="0" cy="446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561901" y="5583885"/>
            <a:ext cx="110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Camera1</a:t>
            </a:r>
          </a:p>
          <a:p>
            <a:r>
              <a:rPr lang="en-US" altLang="ko-KR" dirty="0"/>
              <a:t>center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8275824" y="4731835"/>
            <a:ext cx="110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Camera2</a:t>
            </a:r>
          </a:p>
          <a:p>
            <a:r>
              <a:rPr lang="en-US" altLang="ko-KR" dirty="0"/>
              <a:t>center</a:t>
            </a:r>
            <a:endParaRPr lang="ko-KR" altLang="en-US" dirty="0"/>
          </a:p>
        </p:txBody>
      </p:sp>
      <p:cxnSp>
        <p:nvCxnSpPr>
          <p:cNvPr id="70" name="직선 화살표 연결선 69"/>
          <p:cNvCxnSpPr/>
          <p:nvPr/>
        </p:nvCxnSpPr>
        <p:spPr>
          <a:xfrm flipV="1">
            <a:off x="4075295" y="5188547"/>
            <a:ext cx="192899" cy="455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4044724" y="5613460"/>
            <a:ext cx="70430" cy="4592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4" name="직선 연결선 93"/>
          <p:cNvCxnSpPr>
            <a:stCxn id="108" idx="4"/>
          </p:cNvCxnSpPr>
          <p:nvPr/>
        </p:nvCxnSpPr>
        <p:spPr>
          <a:xfrm flipH="1" flipV="1">
            <a:off x="7808415" y="2704027"/>
            <a:ext cx="426717" cy="214497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108" idx="4"/>
          </p:cNvCxnSpPr>
          <p:nvPr/>
        </p:nvCxnSpPr>
        <p:spPr>
          <a:xfrm flipH="1" flipV="1">
            <a:off x="7814772" y="4197548"/>
            <a:ext cx="420360" cy="65145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stCxn id="108" idx="4"/>
          </p:cNvCxnSpPr>
          <p:nvPr/>
        </p:nvCxnSpPr>
        <p:spPr>
          <a:xfrm flipH="1">
            <a:off x="6001854" y="4849000"/>
            <a:ext cx="2233278" cy="389975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108" idx="4"/>
          </p:cNvCxnSpPr>
          <p:nvPr/>
        </p:nvCxnSpPr>
        <p:spPr>
          <a:xfrm flipH="1" flipV="1">
            <a:off x="6001855" y="3730023"/>
            <a:ext cx="2233277" cy="111897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/>
          <p:cNvGrpSpPr/>
          <p:nvPr/>
        </p:nvGrpSpPr>
        <p:grpSpPr>
          <a:xfrm>
            <a:off x="7781883" y="4471388"/>
            <a:ext cx="734174" cy="856937"/>
            <a:chOff x="7400647" y="5958185"/>
            <a:chExt cx="884667" cy="1279431"/>
          </a:xfrm>
        </p:grpSpPr>
        <p:cxnSp>
          <p:nvCxnSpPr>
            <p:cNvPr id="105" name="직선 화살표 연결선 104"/>
            <p:cNvCxnSpPr/>
            <p:nvPr/>
          </p:nvCxnSpPr>
          <p:spPr>
            <a:xfrm flipV="1">
              <a:off x="7935316" y="5958185"/>
              <a:ext cx="349998" cy="52989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>
              <a:off x="7929717" y="6494536"/>
              <a:ext cx="0" cy="74308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H="1" flipV="1">
              <a:off x="7400647" y="6350673"/>
              <a:ext cx="524652" cy="1329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타원 107"/>
          <p:cNvSpPr/>
          <p:nvPr/>
        </p:nvSpPr>
        <p:spPr>
          <a:xfrm>
            <a:off x="8199917" y="4803073"/>
            <a:ext cx="70430" cy="45927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7" name="원호 116"/>
          <p:cNvSpPr/>
          <p:nvPr/>
        </p:nvSpPr>
        <p:spPr>
          <a:xfrm>
            <a:off x="771558" y="2357550"/>
            <a:ext cx="7849409" cy="3494314"/>
          </a:xfrm>
          <a:prstGeom prst="arc">
            <a:avLst>
              <a:gd name="adj1" fmla="val 765956"/>
              <a:gd name="adj2" fmla="val 8071169"/>
            </a:avLst>
          </a:prstGeom>
          <a:ln w="3810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4896128" y="1691487"/>
            <a:ext cx="163285" cy="1632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6964518" y="3615414"/>
            <a:ext cx="105480" cy="105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/>
          <p:cNvSpPr/>
          <p:nvPr/>
        </p:nvSpPr>
        <p:spPr>
          <a:xfrm>
            <a:off x="4670334" y="4258491"/>
            <a:ext cx="105480" cy="105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연결선 123"/>
          <p:cNvCxnSpPr>
            <a:endCxn id="119" idx="3"/>
          </p:cNvCxnSpPr>
          <p:nvPr/>
        </p:nvCxnSpPr>
        <p:spPr>
          <a:xfrm flipV="1">
            <a:off x="3027862" y="1830859"/>
            <a:ext cx="1892179" cy="3751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H="1" flipV="1">
            <a:off x="5029731" y="1780679"/>
            <a:ext cx="3201917" cy="3037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4545139" y="1620282"/>
                <a:ext cx="20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39" y="1620282"/>
                <a:ext cx="20398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5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380968" y="3909745"/>
                <a:ext cx="20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968" y="3909745"/>
                <a:ext cx="20398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84848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2697302" y="2391729"/>
                <a:ext cx="1725711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altLang="ko-KR" sz="28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1" i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sz="28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302" y="2391729"/>
                <a:ext cx="1725711" cy="532966"/>
              </a:xfrm>
              <a:prstGeom prst="rect">
                <a:avLst/>
              </a:prstGeom>
              <a:blipFill rotWithShape="0">
                <a:blip r:embed="rId7"/>
                <a:stretch>
                  <a:fillRect r="-1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725594" y="1973804"/>
                <a:ext cx="1725711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1" i="0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tx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800" b="1" i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altLang="ko-KR" sz="2800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800" b="1" i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2800" b="1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ko-KR" sz="2800" b="1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94" y="1973804"/>
                <a:ext cx="1725711" cy="532966"/>
              </a:xfrm>
              <a:prstGeom prst="rect">
                <a:avLst/>
              </a:prstGeom>
              <a:blipFill rotWithShape="0">
                <a:blip r:embed="rId8"/>
                <a:stretch>
                  <a:fillRect r="-2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7043662" y="3274094"/>
                <a:ext cx="2039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662" y="3274094"/>
                <a:ext cx="203982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79412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5520277" y="5734721"/>
                <a:ext cx="2470757" cy="906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8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ko-KR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  <m:brk m:alnAt="7"/>
                                      </m:rPr>
                                      <a:rPr lang="en-US" altLang="ko-KR" sz="2800" b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 altLang="ko-KR" sz="2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8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altLang="ko-KR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2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28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  <m:brk m:alnAt="7"/>
                                          </m:rPr>
                                          <a:rPr lang="en-US" altLang="ko-KR" sz="2800" b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ko-KR" sz="28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sz="2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277" y="5734721"/>
                <a:ext cx="2470757" cy="90640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/>
              <p:cNvSpPr/>
              <p:nvPr/>
            </p:nvSpPr>
            <p:spPr>
              <a:xfrm>
                <a:off x="6538795" y="1213421"/>
                <a:ext cx="252048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The projection function</a:t>
                </a:r>
              </a:p>
              <a:p>
                <a:r>
                  <a:rPr lang="en-US" altLang="ko-KR" sz="1400" dirty="0"/>
                  <a:t>       [x,y,1] = [X, Y, Z]/Z </a:t>
                </a:r>
              </a:p>
              <a:p>
                <a:r>
                  <a:rPr lang="en-US" altLang="ko-KR" sz="1400" dirty="0">
                    <a:ea typeface="Cambria Math" panose="02040503050406030204" pitchFamily="18" charset="0"/>
                  </a:rPr>
                  <a:t>    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48" name="직사각형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795" y="1213421"/>
                <a:ext cx="2520489" cy="738664"/>
              </a:xfrm>
              <a:prstGeom prst="rect">
                <a:avLst/>
              </a:prstGeom>
              <a:blipFill rotWithShape="0">
                <a:blip r:embed="rId11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9" name="그림 1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2504">
            <a:off x="412858" y="3172393"/>
            <a:ext cx="2557554" cy="1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17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Appendix4: 3-point algorithm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3-point algorithm</a:t>
            </a:r>
            <a:endParaRPr lang="ko-KR" altLang="en-US" b="1" dirty="0"/>
          </a:p>
          <a:p>
            <a:pPr lvl="1"/>
            <a:endParaRPr lang="en-US" altLang="ko-KR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" y="1631032"/>
            <a:ext cx="7570470" cy="4490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44762" y="1699013"/>
                <a:ext cx="2149737" cy="65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200" b="0" i="1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1200" b="0" i="1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2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ko-KR" sz="1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2" y="1699013"/>
                <a:ext cx="2149737" cy="6588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4992596" y="698971"/>
            <a:ext cx="4088944" cy="42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dirty="0"/>
              <a:t>[8] </a:t>
            </a:r>
            <a:r>
              <a:rPr lang="en-US" altLang="ko-KR" sz="1000" dirty="0" err="1"/>
              <a:t>Haralick</a:t>
            </a:r>
            <a:r>
              <a:rPr lang="en-US" altLang="ko-KR" sz="1000" dirty="0"/>
              <a:t>, Bert M., et al. "Review and analysis of solutions of the three point perspective pose estimation problem." </a:t>
            </a:r>
            <a:r>
              <a:rPr lang="en-US" altLang="ko-KR" sz="1000" i="1" dirty="0"/>
              <a:t>IJCV</a:t>
            </a:r>
            <a:r>
              <a:rPr lang="en-US" altLang="ko-KR" sz="1000" dirty="0"/>
              <a:t>  (1994)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70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Appendix5: Bundle Adjustment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Bundle Adjustment’s Mathematical Problem</a:t>
            </a:r>
          </a:p>
          <a:p>
            <a:pPr lvl="1"/>
            <a:r>
              <a:rPr lang="en-US" altLang="ko-KR" dirty="0"/>
              <a:t>Minimize re-projection error</a:t>
            </a:r>
          </a:p>
          <a:p>
            <a:pPr lvl="1"/>
            <a:r>
              <a:rPr lang="en-US" altLang="ko-KR" dirty="0"/>
              <a:t>Non-linear Least Square approach</a:t>
            </a:r>
          </a:p>
          <a:p>
            <a:pPr lvl="1"/>
            <a:r>
              <a:rPr lang="en-US" altLang="ko-KR" dirty="0"/>
              <a:t>Good approximate values are needed</a:t>
            </a:r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75717" y="3197905"/>
                <a:ext cx="3149050" cy="1154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 i="0"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  <m:sSub>
                                    <m:sSubPr>
                                      <m:ctrlPr>
                                        <a:rPr lang="ko-KR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0" smtClean="0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1" i="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ko-KR" altLang="ko-KR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717" y="3197905"/>
                <a:ext cx="3149050" cy="1154419"/>
              </a:xfrm>
              <a:prstGeom prst="rect">
                <a:avLst/>
              </a:prstGeom>
              <a:blipFill rotWithShape="0">
                <a:blip r:embed="rId2"/>
                <a:stretch>
                  <a:fillRect r="-4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/>
          <p:cNvGrpSpPr/>
          <p:nvPr/>
        </p:nvGrpSpPr>
        <p:grpSpPr>
          <a:xfrm>
            <a:off x="215197" y="2820757"/>
            <a:ext cx="5267160" cy="3324910"/>
            <a:chOff x="171425" y="2801253"/>
            <a:chExt cx="5267160" cy="3324910"/>
          </a:xfrm>
        </p:grpSpPr>
        <p:cxnSp>
          <p:nvCxnSpPr>
            <p:cNvPr id="8" name="직선 화살표 연결선 7"/>
            <p:cNvCxnSpPr/>
            <p:nvPr/>
          </p:nvCxnSpPr>
          <p:spPr>
            <a:xfrm flipH="1">
              <a:off x="171425" y="4753167"/>
              <a:ext cx="675027" cy="39076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 flipH="1" flipV="1">
              <a:off x="843059" y="3976802"/>
              <a:ext cx="3392" cy="77636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846454" y="4753167"/>
              <a:ext cx="652992" cy="41352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평행 사변형 10"/>
            <p:cNvSpPr/>
            <p:nvPr/>
          </p:nvSpPr>
          <p:spPr>
            <a:xfrm rot="20912187">
              <a:off x="1789694" y="3685373"/>
              <a:ext cx="1487713" cy="1753936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903601" y="3230544"/>
              <a:ext cx="1534984" cy="1432560"/>
              <a:chOff x="3615108" y="2873058"/>
              <a:chExt cx="1534984" cy="1432560"/>
            </a:xfrm>
          </p:grpSpPr>
          <p:cxnSp>
            <p:nvCxnSpPr>
              <p:cNvPr id="13" name="직선 연결선 12"/>
              <p:cNvCxnSpPr/>
              <p:nvPr/>
            </p:nvCxnSpPr>
            <p:spPr>
              <a:xfrm flipH="1">
                <a:off x="3615108" y="2873058"/>
                <a:ext cx="579944" cy="97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/>
              <p:cNvCxnSpPr/>
              <p:nvPr/>
            </p:nvCxnSpPr>
            <p:spPr>
              <a:xfrm flipH="1" flipV="1">
                <a:off x="3615520" y="3848418"/>
                <a:ext cx="1534572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 flipH="1" flipV="1">
                <a:off x="4195052" y="2873058"/>
                <a:ext cx="955040" cy="14325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2157933" y="4371808"/>
              <a:ext cx="650240" cy="606852"/>
              <a:chOff x="3767508" y="3025458"/>
              <a:chExt cx="1534984" cy="1432560"/>
            </a:xfrm>
          </p:grpSpPr>
          <p:cxnSp>
            <p:nvCxnSpPr>
              <p:cNvPr id="17" name="직선 연결선 16"/>
              <p:cNvCxnSpPr/>
              <p:nvPr/>
            </p:nvCxnSpPr>
            <p:spPr>
              <a:xfrm flipH="1">
                <a:off x="3767508" y="3025458"/>
                <a:ext cx="579944" cy="9753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H="1" flipV="1">
                <a:off x="3767920" y="4000818"/>
                <a:ext cx="1534572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flipH="1" flipV="1">
                <a:off x="4347452" y="3025458"/>
                <a:ext cx="955040" cy="143256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직선 연결선 19"/>
            <p:cNvCxnSpPr/>
            <p:nvPr/>
          </p:nvCxnSpPr>
          <p:spPr>
            <a:xfrm flipV="1">
              <a:off x="866237" y="3230548"/>
              <a:ext cx="3617308" cy="1495816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795991" y="4689907"/>
              <a:ext cx="109728" cy="1097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338662" y="2826672"/>
                  <a:ext cx="289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662" y="2826672"/>
                  <a:ext cx="28976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966219" y="4173997"/>
                  <a:ext cx="289766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219" y="4173997"/>
                  <a:ext cx="289766" cy="3956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8936" b="-76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24860" y="4505241"/>
                  <a:ext cx="289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60" y="4505241"/>
                  <a:ext cx="28976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14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1791555" y="5756831"/>
              <a:ext cx="1628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plane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4430100" y="3170585"/>
              <a:ext cx="109728" cy="1097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2346910" y="4335706"/>
              <a:ext cx="109728" cy="1097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73203" y="3959785"/>
                  <a:ext cx="28976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solidFill>
                              <a:srgbClr val="FF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sz="1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203" y="3959785"/>
                  <a:ext cx="28976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88547" y="3175744"/>
                  <a:ext cx="1167438" cy="4113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𝐊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547" y="3175744"/>
                  <a:ext cx="1167438" cy="41139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73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화살표 연결선 45"/>
            <p:cNvCxnSpPr>
              <a:stCxn id="43" idx="2"/>
            </p:cNvCxnSpPr>
            <p:nvPr/>
          </p:nvCxnSpPr>
          <p:spPr>
            <a:xfrm>
              <a:off x="1672266" y="3587139"/>
              <a:ext cx="626941" cy="51315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48040" y="2801253"/>
              <a:ext cx="2264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Re-projected point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320175" y="2781853"/>
            <a:ext cx="22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 function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6407781" y="4503002"/>
                <a:ext cx="2579168" cy="14023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400" dirty="0"/>
                  <a:t>: The number of cameras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1400" dirty="0"/>
                  <a:t>: The number of features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The projection function </a:t>
                </a:r>
              </a:p>
              <a:p>
                <a:r>
                  <a:rPr lang="en-US" altLang="ko-KR" sz="1400" dirty="0">
                    <a:ea typeface="Cambria Math" panose="02040503050406030204" pitchFamily="18" charset="0"/>
                  </a:rPr>
                  <a:t>     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)</a:t>
                </a:r>
                <a:endParaRPr lang="ko-KR" alt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sz="1400" dirty="0"/>
                  <a:t>: indicator variable</a:t>
                </a:r>
              </a:p>
              <a:p>
                <a:r>
                  <a:rPr lang="en-US" altLang="ko-KR" sz="1400" dirty="0"/>
                  <a:t>     1 if visible, 0 other wise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81" y="4503002"/>
                <a:ext cx="2579168" cy="1402307"/>
              </a:xfrm>
              <a:prstGeom prst="rect">
                <a:avLst/>
              </a:prstGeom>
              <a:blipFill rotWithShape="0">
                <a:blip r:embed="rId8"/>
                <a:stretch>
                  <a:fillRect t="-870" b="-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2374681" y="4164601"/>
            <a:ext cx="54864" cy="190607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2447716" y="4262724"/>
            <a:ext cx="906498" cy="670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08258" y="4766712"/>
            <a:ext cx="236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Re-projection error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30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Appendix5: Bundle Adjustment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Bundle Adjustment’s solution</a:t>
            </a:r>
          </a:p>
          <a:p>
            <a:pPr lvl="1"/>
            <a:r>
              <a:rPr lang="en-US" altLang="ko-KR" dirty="0" err="1"/>
              <a:t>Levenberg</a:t>
            </a:r>
            <a:r>
              <a:rPr lang="en-US" altLang="ko-KR" dirty="0"/>
              <a:t>-Marquardt (LM) Algorithm</a:t>
            </a:r>
          </a:p>
          <a:p>
            <a:pPr lvl="2"/>
            <a:r>
              <a:rPr lang="en-US" altLang="ko-KR" dirty="0"/>
              <a:t>Most popular algorithm for solving non-linear problems</a:t>
            </a:r>
          </a:p>
          <a:p>
            <a:pPr lvl="2"/>
            <a:r>
              <a:rPr lang="en-US" altLang="ko-KR" dirty="0"/>
              <a:t>LM algorithm (Augmented normal equation)</a:t>
            </a:r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r>
              <a:rPr lang="en-US" altLang="ko-KR" dirty="0"/>
              <a:t>    is the Jacobian matrix, defined a matrix containing all first-order partial derivatives</a:t>
            </a:r>
          </a:p>
          <a:p>
            <a:pPr lvl="3"/>
            <a:r>
              <a:rPr lang="en-US" altLang="ko-KR" dirty="0"/>
              <a:t>    is called </a:t>
            </a:r>
            <a:r>
              <a:rPr lang="en-US" altLang="ko-KR" b="1" dirty="0"/>
              <a:t>damping</a:t>
            </a:r>
            <a:r>
              <a:rPr lang="en-US" altLang="ko-KR" dirty="0"/>
              <a:t> and   </a:t>
            </a:r>
          </a:p>
          <a:p>
            <a:pPr lvl="3"/>
            <a:r>
              <a:rPr lang="en-US" altLang="ko-KR" dirty="0"/>
              <a:t>    is the </a:t>
            </a:r>
            <a:r>
              <a:rPr lang="en-US" altLang="ko-KR" b="1" dirty="0"/>
              <a:t>damping factor</a:t>
            </a:r>
          </a:p>
          <a:p>
            <a:pPr lvl="3"/>
            <a:r>
              <a:rPr lang="en-US" altLang="ko-KR" dirty="0"/>
              <a:t> If error decreases than    gets smaller otherwise larger (controls the step of corrections)</a:t>
            </a:r>
          </a:p>
          <a:p>
            <a:pPr lvl="3"/>
            <a:r>
              <a:rPr lang="en-US" altLang="ko-KR" dirty="0"/>
              <a:t> </a:t>
            </a:r>
          </a:p>
          <a:p>
            <a:pPr marL="1371600" lvl="3" indent="0">
              <a:buNone/>
            </a:pPr>
            <a:r>
              <a:rPr lang="en-US" altLang="ko-KR" dirty="0"/>
              <a:t>      For                 and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509426"/>
              </p:ext>
            </p:extLst>
          </p:nvPr>
        </p:nvGraphicFramePr>
        <p:xfrm>
          <a:off x="682161" y="2756077"/>
          <a:ext cx="2692795" cy="515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5" name="수식" r:id="rId4" imgW="1257120" imgH="241200" progId="Equation.3">
                  <p:embed/>
                </p:oleObj>
              </mc:Choice>
              <mc:Fallback>
                <p:oleObj name="수식" r:id="rId4" imgW="125712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161" y="2756077"/>
                        <a:ext cx="2692795" cy="515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044550"/>
              </p:ext>
            </p:extLst>
          </p:nvPr>
        </p:nvGraphicFramePr>
        <p:xfrm>
          <a:off x="2115312" y="4440279"/>
          <a:ext cx="254375" cy="237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6" name="수식" r:id="rId6" imgW="190440" imgH="177480" progId="Equation.3">
                  <p:embed/>
                </p:oleObj>
              </mc:Choice>
              <mc:Fallback>
                <p:oleObj name="수식" r:id="rId6" imgW="19044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5312" y="4440279"/>
                        <a:ext cx="254375" cy="237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21087"/>
              </p:ext>
            </p:extLst>
          </p:nvPr>
        </p:nvGraphicFramePr>
        <p:xfrm>
          <a:off x="2704611" y="5856190"/>
          <a:ext cx="1098241" cy="23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7" name="수식" r:id="rId8" imgW="1041120" imgH="228600" progId="Equation.3">
                  <p:embed/>
                </p:oleObj>
              </mc:Choice>
              <mc:Fallback>
                <p:oleObj name="수식" r:id="rId8" imgW="104112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04611" y="5856190"/>
                        <a:ext cx="1098241" cy="23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007963"/>
              </p:ext>
            </p:extLst>
          </p:nvPr>
        </p:nvGraphicFramePr>
        <p:xfrm>
          <a:off x="4300566" y="5846159"/>
          <a:ext cx="762729" cy="23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8" name="수식" r:id="rId10" imgW="723600" imgH="228600" progId="Equation.3">
                  <p:embed/>
                </p:oleObj>
              </mc:Choice>
              <mc:Fallback>
                <p:oleObj name="수식" r:id="rId10" imgW="723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00566" y="5846159"/>
                        <a:ext cx="762729" cy="23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958182"/>
              </p:ext>
            </p:extLst>
          </p:nvPr>
        </p:nvGraphicFramePr>
        <p:xfrm>
          <a:off x="2190119" y="5510066"/>
          <a:ext cx="1606066" cy="321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49" name="수식" r:id="rId12" imgW="1002960" imgH="203040" progId="Equation.3">
                  <p:embed/>
                </p:oleObj>
              </mc:Choice>
              <mc:Fallback>
                <p:oleObj name="수식" r:id="rId12" imgW="1002960" imgH="203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90119" y="5510066"/>
                        <a:ext cx="1606066" cy="321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937415"/>
              </p:ext>
            </p:extLst>
          </p:nvPr>
        </p:nvGraphicFramePr>
        <p:xfrm>
          <a:off x="1750607" y="3845745"/>
          <a:ext cx="213445" cy="276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0" name="수식" r:id="rId14" imgW="126720" imgH="164880" progId="Equation.3">
                  <p:embed/>
                </p:oleObj>
              </mc:Choice>
              <mc:Fallback>
                <p:oleObj name="수식" r:id="rId14" imgW="1267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50607" y="3845745"/>
                        <a:ext cx="213445" cy="276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420963"/>
              </p:ext>
            </p:extLst>
          </p:nvPr>
        </p:nvGraphicFramePr>
        <p:xfrm>
          <a:off x="2146948" y="4707217"/>
          <a:ext cx="191101" cy="265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1" name="수식" r:id="rId16" imgW="126720" imgH="177480" progId="Equation.3">
                  <p:embed/>
                </p:oleObj>
              </mc:Choice>
              <mc:Fallback>
                <p:oleObj name="수식" r:id="rId16" imgW="1267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46948" y="4707217"/>
                        <a:ext cx="191101" cy="265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118685"/>
              </p:ext>
            </p:extLst>
          </p:nvPr>
        </p:nvGraphicFramePr>
        <p:xfrm>
          <a:off x="4386466" y="5027498"/>
          <a:ext cx="173545" cy="24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2" name="수식" r:id="rId18" imgW="126720" imgH="177480" progId="Equation.3">
                  <p:embed/>
                </p:oleObj>
              </mc:Choice>
              <mc:Fallback>
                <p:oleObj name="수식" r:id="rId18" imgW="126720" imgH="177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386466" y="5027498"/>
                        <a:ext cx="173545" cy="24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50893" y="875889"/>
                <a:ext cx="3149050" cy="802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2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  <m:sSub>
                                    <m:sSub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>
                                          <a:latin typeface="Cambria Math" panose="02040503050406030204" pitchFamily="18" charset="0"/>
                                        </a:rPr>
                                        <m:t>𝐏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ko-K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b="1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b>
                                      <m:r>
                                        <a:rPr lang="en-US" altLang="ko-KR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ko-KR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∥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200" i="1" dirty="0"/>
              </a:p>
              <a:p>
                <a:endParaRPr lang="ko-KR" altLang="ko-KR" sz="1200" i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93" y="875889"/>
                <a:ext cx="3149050" cy="80201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722898" y="653157"/>
            <a:ext cx="1802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 function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642812"/>
              </p:ext>
            </p:extLst>
          </p:nvPr>
        </p:nvGraphicFramePr>
        <p:xfrm>
          <a:off x="3952462" y="2945966"/>
          <a:ext cx="3779861" cy="455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3" name="수식" r:id="rId21" imgW="4000320" imgH="482400" progId="Equation.3">
                  <p:embed/>
                </p:oleObj>
              </mc:Choice>
              <mc:Fallback>
                <p:oleObj name="수식" r:id="rId21" imgW="400032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952462" y="2945966"/>
                        <a:ext cx="3779861" cy="455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491"/>
              </p:ext>
            </p:extLst>
          </p:nvPr>
        </p:nvGraphicFramePr>
        <p:xfrm>
          <a:off x="7732323" y="2661916"/>
          <a:ext cx="1249351" cy="98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54" name="수식" r:id="rId23" imgW="1320480" imgH="1041120" progId="Equation.3">
                  <p:embed/>
                </p:oleObj>
              </mc:Choice>
              <mc:Fallback>
                <p:oleObj name="수식" r:id="rId23" imgW="1320480" imgH="1041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732323" y="2661916"/>
                        <a:ext cx="1249351" cy="98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9007"/>
          <a:stretch/>
        </p:blipFill>
        <p:spPr bwMode="auto">
          <a:xfrm>
            <a:off x="6816786" y="1429231"/>
            <a:ext cx="1930570" cy="515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76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Strategy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Given </a:t>
            </a:r>
            <a:r>
              <a:rPr lang="en-US" altLang="ko-KR" sz="1800" b="1" dirty="0"/>
              <a:t>a set of images</a:t>
            </a:r>
            <a:r>
              <a:rPr lang="en-US" altLang="ko-KR" sz="1800" dirty="0"/>
              <a:t>,</a:t>
            </a:r>
          </a:p>
          <a:p>
            <a:pPr lvl="1"/>
            <a:r>
              <a:rPr lang="en-US" altLang="ko-KR" sz="1600" b="1" dirty="0"/>
              <a:t>Correspondence</a:t>
            </a:r>
            <a:r>
              <a:rPr lang="en-US" altLang="ko-KR" sz="1600" dirty="0"/>
              <a:t> search, Relating images</a:t>
            </a:r>
          </a:p>
          <a:p>
            <a:pPr lvl="2"/>
            <a:r>
              <a:rPr lang="en-US" altLang="ko-KR" sz="1400" dirty="0"/>
              <a:t>1. Extract </a:t>
            </a:r>
            <a:r>
              <a:rPr lang="en-US" altLang="ko-KR" sz="1400" dirty="0">
                <a:solidFill>
                  <a:srgbClr val="FF0000"/>
                </a:solidFill>
              </a:rPr>
              <a:t>SIFT</a:t>
            </a:r>
            <a:r>
              <a:rPr lang="en-US" altLang="ko-KR" sz="1400" dirty="0"/>
              <a:t> from every image and find putative matches</a:t>
            </a:r>
          </a:p>
          <a:p>
            <a:pPr lvl="2"/>
            <a:r>
              <a:rPr lang="en-US" altLang="ko-KR" sz="1400" dirty="0"/>
              <a:t>2. Outliers should be rejected by applying </a:t>
            </a:r>
            <a:r>
              <a:rPr lang="en-US" altLang="ko-KR" sz="1400" dirty="0">
                <a:solidFill>
                  <a:srgbClr val="FF0000"/>
                </a:solidFill>
              </a:rPr>
              <a:t>RANSAC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lvl="1"/>
            <a:r>
              <a:rPr lang="en-US" altLang="ko-KR" sz="1600" b="1" dirty="0"/>
              <a:t>Initialization</a:t>
            </a:r>
            <a:r>
              <a:rPr lang="en-US" altLang="ko-KR" sz="1600" dirty="0"/>
              <a:t> Step</a:t>
            </a:r>
          </a:p>
          <a:p>
            <a:pPr lvl="2"/>
            <a:r>
              <a:rPr lang="en-US" altLang="ko-KR" sz="1400" dirty="0"/>
              <a:t>3. Find the </a:t>
            </a:r>
            <a:r>
              <a:rPr lang="en-US" altLang="ko-KR" sz="1400" dirty="0">
                <a:solidFill>
                  <a:srgbClr val="FF0000"/>
                </a:solidFill>
              </a:rPr>
              <a:t>best image pair</a:t>
            </a:r>
            <a:r>
              <a:rPr lang="en-US" altLang="ko-KR" sz="1400" dirty="0"/>
              <a:t>(simply, has the maximum matches or take the base-line into account)</a:t>
            </a:r>
          </a:p>
          <a:p>
            <a:pPr lvl="2"/>
            <a:r>
              <a:rPr lang="en-US" altLang="ko-KR" sz="1400" dirty="0"/>
              <a:t>4. Estimate </a:t>
            </a:r>
            <a:r>
              <a:rPr lang="en-US" altLang="ko-KR" sz="1400" dirty="0">
                <a:solidFill>
                  <a:srgbClr val="FF0000"/>
                </a:solidFill>
              </a:rPr>
              <a:t>motion(R and t) </a:t>
            </a:r>
            <a:r>
              <a:rPr lang="en-US" altLang="ko-KR" sz="1400" dirty="0"/>
              <a:t>and Reconstruct </a:t>
            </a:r>
            <a:r>
              <a:rPr lang="en-US" altLang="ko-KR" sz="1400" dirty="0">
                <a:solidFill>
                  <a:srgbClr val="FF0000"/>
                </a:solidFill>
              </a:rPr>
              <a:t>3D points </a:t>
            </a:r>
            <a:r>
              <a:rPr lang="en-US" altLang="ko-KR" sz="1400" dirty="0"/>
              <a:t>for the selected image pair. The camera coordinate of one camera is used for the world coordinate.</a:t>
            </a:r>
          </a:p>
          <a:p>
            <a:pPr marL="914400" lvl="2" indent="0">
              <a:buNone/>
            </a:pPr>
            <a:endParaRPr lang="en-US" altLang="ko-KR" sz="1400" dirty="0"/>
          </a:p>
          <a:p>
            <a:pPr lvl="1"/>
            <a:r>
              <a:rPr lang="en-US" altLang="ko-KR" sz="1600" b="1" dirty="0"/>
              <a:t>Growing</a:t>
            </a:r>
            <a:r>
              <a:rPr lang="en-US" altLang="ko-KR" sz="1600" dirty="0"/>
              <a:t> Step</a:t>
            </a:r>
          </a:p>
          <a:p>
            <a:pPr lvl="2"/>
            <a:r>
              <a:rPr lang="en-US" altLang="ko-KR" sz="1400" dirty="0"/>
              <a:t>5. </a:t>
            </a:r>
            <a:r>
              <a:rPr lang="en-US" altLang="ko-KR" sz="1400" dirty="0">
                <a:solidFill>
                  <a:srgbClr val="FF0000"/>
                </a:solidFill>
              </a:rPr>
              <a:t>Search images </a:t>
            </a:r>
            <a:r>
              <a:rPr lang="en-US" altLang="ko-KR" sz="1400" dirty="0"/>
              <a:t>which have enough points seeing the reconstructed 3D point</a:t>
            </a:r>
          </a:p>
          <a:p>
            <a:pPr lvl="2"/>
            <a:r>
              <a:rPr lang="en-US" altLang="ko-KR" sz="1400" dirty="0"/>
              <a:t>6. Compute </a:t>
            </a:r>
            <a:r>
              <a:rPr lang="en-US" altLang="ko-KR" sz="1400" dirty="0">
                <a:solidFill>
                  <a:srgbClr val="FF0000"/>
                </a:solidFill>
              </a:rPr>
              <a:t>pose(R and t) </a:t>
            </a:r>
            <a:r>
              <a:rPr lang="en-US" altLang="ko-KR" sz="1400" dirty="0"/>
              <a:t>for those images and </a:t>
            </a:r>
            <a:r>
              <a:rPr lang="en-US" altLang="ko-KR" sz="1400" dirty="0">
                <a:solidFill>
                  <a:srgbClr val="FF0000"/>
                </a:solidFill>
              </a:rPr>
              <a:t>reconstruct more 3D points </a:t>
            </a:r>
            <a:r>
              <a:rPr lang="en-US" altLang="ko-KR" sz="1400" dirty="0"/>
              <a:t>seen from more than two images</a:t>
            </a:r>
          </a:p>
          <a:p>
            <a:pPr lvl="2"/>
            <a:r>
              <a:rPr lang="en-US" altLang="ko-KR" sz="1400" dirty="0"/>
              <a:t>Bundle Optimization</a:t>
            </a:r>
          </a:p>
          <a:p>
            <a:pPr lvl="2"/>
            <a:endParaRPr lang="en-US" altLang="ko-KR" sz="1400" dirty="0"/>
          </a:p>
          <a:p>
            <a:pPr lvl="1"/>
            <a:r>
              <a:rPr lang="en-US" altLang="ko-KR" sz="1600" b="1" dirty="0"/>
              <a:t>Repeat</a:t>
            </a:r>
            <a:r>
              <a:rPr lang="en-US" altLang="ko-KR" sz="1600" dirty="0"/>
              <a:t> the Growing step until every camera is included.</a:t>
            </a:r>
          </a:p>
          <a:p>
            <a:pPr lvl="2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269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Feature extraction &amp; matching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8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extraction &amp; matching</a:t>
            </a:r>
            <a:endParaRPr lang="ko-KR" altLang="en-US" dirty="0"/>
          </a:p>
        </p:txBody>
      </p:sp>
      <p:sp>
        <p:nvSpPr>
          <p:cNvPr id="209" name="Rectangle 3"/>
          <p:cNvSpPr txBox="1">
            <a:spLocks noChangeArrowheads="1"/>
          </p:cNvSpPr>
          <p:nvPr/>
        </p:nvSpPr>
        <p:spPr>
          <a:xfrm>
            <a:off x="457200" y="1085532"/>
            <a:ext cx="8686800" cy="118480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SIFT (Scale Invariant Feature Transform)</a:t>
            </a:r>
            <a:endParaRPr lang="en-US" altLang="ko-KR" dirty="0"/>
          </a:p>
          <a:p>
            <a:pPr lvl="1"/>
            <a:r>
              <a:rPr lang="en-US" altLang="ko-KR" sz="1600" dirty="0"/>
              <a:t>Use the functions ‘</a:t>
            </a:r>
            <a:r>
              <a:rPr lang="en-US" altLang="ko-KR" sz="1600" dirty="0" err="1">
                <a:solidFill>
                  <a:srgbClr val="FF0000"/>
                </a:solidFill>
              </a:rPr>
              <a:t>vl_sift</a:t>
            </a:r>
            <a:r>
              <a:rPr lang="en-US" altLang="ko-KR" sz="1600" dirty="0"/>
              <a:t>’, ‘</a:t>
            </a:r>
            <a:r>
              <a:rPr lang="en-US" altLang="ko-KR" sz="1600" dirty="0" err="1">
                <a:solidFill>
                  <a:srgbClr val="FF0000"/>
                </a:solidFill>
              </a:rPr>
              <a:t>vl_ubcmatch</a:t>
            </a:r>
            <a:r>
              <a:rPr lang="en-US" altLang="ko-KR" sz="1600" dirty="0"/>
              <a:t>’</a:t>
            </a:r>
          </a:p>
          <a:p>
            <a:pPr lvl="1"/>
            <a:r>
              <a:rPr lang="en-US" altLang="ko-KR" sz="1600" dirty="0"/>
              <a:t>Website : </a:t>
            </a:r>
            <a:r>
              <a:rPr lang="en-US" altLang="ko-KR" sz="1600" dirty="0">
                <a:hlinkClick r:id="rId2"/>
              </a:rPr>
              <a:t>http://www.vlfeat.org</a:t>
            </a:r>
            <a:endParaRPr lang="en-US" altLang="ko-KR" sz="12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319520" y="688823"/>
            <a:ext cx="2824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[4] Lowe, David G. "Distinctive image features from scale-invariant </a:t>
            </a:r>
            <a:r>
              <a:rPr lang="en-US" altLang="ko-KR" sz="900" dirty="0" err="1"/>
              <a:t>keypoints</a:t>
            </a:r>
            <a:r>
              <a:rPr lang="en-US" altLang="ko-KR" sz="900" dirty="0"/>
              <a:t>."</a:t>
            </a:r>
            <a:r>
              <a:rPr lang="ko-KR" altLang="ko-KR" sz="900" i="1" dirty="0"/>
              <a:t>International journal of computer vision</a:t>
            </a:r>
            <a:r>
              <a:rPr lang="ko-KR" altLang="ko-KR" sz="900" dirty="0"/>
              <a:t> 60.2 (2004): 91-110.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3233217" y="5514180"/>
            <a:ext cx="5441378" cy="703566"/>
            <a:chOff x="323528" y="1484904"/>
            <a:chExt cx="8352736" cy="1080000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</a:rPr>
                <a:t>Growing Step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직선 화살표 연결선 102"/>
            <p:cNvCxnSpPr>
              <a:stCxn id="97" idx="3"/>
              <a:endCxn id="100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100" idx="3"/>
              <a:endCxn id="101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101" idx="3"/>
              <a:endCxn id="102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꺾인 연결선 105"/>
            <p:cNvCxnSpPr>
              <a:stCxn id="102" idx="3"/>
              <a:endCxn id="102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슬라이드 번호 개체 틀 23"/>
          <p:cNvSpPr txBox="1">
            <a:spLocks/>
          </p:cNvSpPr>
          <p:nvPr/>
        </p:nvSpPr>
        <p:spPr>
          <a:xfrm>
            <a:off x="6580614" y="491613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DFC2E8-22C0-4FE6-B17A-C6B303F84FF9}" type="slidenum">
              <a:rPr lang="ko-KR" altLang="en-US" b="1" smtClean="0"/>
              <a:pPr/>
              <a:t>6</a:t>
            </a:fld>
            <a:endParaRPr lang="ko-KR" altLang="en-US" b="1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128869" y="2166258"/>
            <a:ext cx="4746977" cy="1594478"/>
            <a:chOff x="107504" y="3688080"/>
            <a:chExt cx="5395049" cy="1812161"/>
          </a:xfrm>
        </p:grpSpPr>
        <p:pic>
          <p:nvPicPr>
            <p:cNvPr id="109" name="그림 108"/>
            <p:cNvPicPr/>
            <p:nvPr/>
          </p:nvPicPr>
          <p:blipFill rotWithShape="1">
            <a:blip r:embed="rId3"/>
            <a:srcRect t="5989" r="3105"/>
            <a:stretch/>
          </p:blipFill>
          <p:spPr>
            <a:xfrm>
              <a:off x="107504" y="3688080"/>
              <a:ext cx="2681416" cy="1806446"/>
            </a:xfrm>
            <a:prstGeom prst="rect">
              <a:avLst/>
            </a:prstGeom>
          </p:spPr>
        </p:pic>
        <p:pic>
          <p:nvPicPr>
            <p:cNvPr id="110" name="그림 109"/>
            <p:cNvPicPr/>
            <p:nvPr/>
          </p:nvPicPr>
          <p:blipFill rotWithShape="1">
            <a:blip r:embed="rId4"/>
            <a:srcRect l="1683" t="5971"/>
            <a:stretch/>
          </p:blipFill>
          <p:spPr>
            <a:xfrm>
              <a:off x="2773680" y="3688080"/>
              <a:ext cx="2728873" cy="1812161"/>
            </a:xfrm>
            <a:prstGeom prst="rect">
              <a:avLst/>
            </a:prstGeom>
          </p:spPr>
        </p:pic>
      </p:grpSp>
      <p:pic>
        <p:nvPicPr>
          <p:cNvPr id="111" name="그림 110"/>
          <p:cNvPicPr/>
          <p:nvPr/>
        </p:nvPicPr>
        <p:blipFill>
          <a:blip r:embed="rId5"/>
          <a:stretch>
            <a:fillRect/>
          </a:stretch>
        </p:blipFill>
        <p:spPr>
          <a:xfrm>
            <a:off x="4359045" y="3716981"/>
            <a:ext cx="4716016" cy="1621382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1552776" y="3705830"/>
            <a:ext cx="1961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Feature Extraction</a:t>
            </a:r>
            <a:endParaRPr lang="ko-KR" altLang="en-US" sz="1600" b="1" dirty="0"/>
          </a:p>
        </p:txBody>
      </p:sp>
      <p:sp>
        <p:nvSpPr>
          <p:cNvPr id="113" name="직사각형 112"/>
          <p:cNvSpPr/>
          <p:nvPr/>
        </p:nvSpPr>
        <p:spPr>
          <a:xfrm>
            <a:off x="5757591" y="3406647"/>
            <a:ext cx="1904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/>
              <a:t>Feature Matching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296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Initialization step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F1AA9-CA1B-487E-94E2-8D310BC046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00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3"/>
              <p:cNvSpPr txBox="1">
                <a:spLocks noChangeArrowheads="1"/>
              </p:cNvSpPr>
              <p:nvPr/>
            </p:nvSpPr>
            <p:spPr>
              <a:xfrm>
                <a:off x="457200" y="1085532"/>
                <a:ext cx="8686800" cy="143990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b="1" dirty="0">
                    <a:latin typeface="맑은 고딕" pitchFamily="50" charset="-127"/>
                    <a:ea typeface="맑은 고딕" pitchFamily="50" charset="-127"/>
                    <a:cs typeface="Arial" charset="0"/>
                  </a:rPr>
                  <a:t>Find the best image pair</a:t>
                </a:r>
                <a:endParaRPr lang="en-US" altLang="ko-KR" dirty="0"/>
              </a:p>
              <a:p>
                <a:pPr lvl="1"/>
                <a:r>
                  <a:rPr lang="en-US" altLang="ko-KR" sz="1600" dirty="0"/>
                  <a:t>Select the maximum value in the matrix</a:t>
                </a:r>
              </a:p>
              <a:p>
                <a:pPr lvl="1"/>
                <a:r>
                  <a:rPr lang="en-US" altLang="ko-KR" sz="1600" dirty="0"/>
                  <a:t>The matrix contains the number of feature correspondences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600" dirty="0"/>
                  <a:t> image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600" dirty="0"/>
                  <a:t> image</a:t>
                </a:r>
              </a:p>
              <a:p>
                <a:endParaRPr lang="en-US" altLang="ko-KR" sz="1800" b="1" dirty="0">
                  <a:latin typeface="맑은 고딕" pitchFamily="50" charset="-127"/>
                  <a:ea typeface="맑은 고딕" pitchFamily="50" charset="-127"/>
                  <a:cs typeface="Arial" charset="0"/>
                </a:endParaRPr>
              </a:p>
              <a:p>
                <a:pPr>
                  <a:buFont typeface="Arial" pitchFamily="34" charset="0"/>
                  <a:buNone/>
                </a:pPr>
                <a:endParaRPr lang="en-US" altLang="ko-KR" sz="1600" dirty="0">
                  <a:latin typeface="맑은 고딕" pitchFamily="50" charset="-127"/>
                  <a:ea typeface="맑은 고딕" pitchFamily="50" charset="-127"/>
                  <a:cs typeface="Arial" charset="0"/>
                </a:endParaRPr>
              </a:p>
            </p:txBody>
          </p:sp>
        </mc:Choice>
        <mc:Fallback xmlns="">
          <p:sp>
            <p:nvSpPr>
              <p:cNvPr id="20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85532"/>
                <a:ext cx="8686800" cy="1439903"/>
              </a:xfrm>
              <a:prstGeom prst="rect">
                <a:avLst/>
              </a:prstGeom>
              <a:blipFill rotWithShape="0">
                <a:blip r:embed="rId2"/>
                <a:stretch>
                  <a:fillRect l="-421" t="-21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64" y="2550705"/>
            <a:ext cx="4217937" cy="216143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5736754" y="2942624"/>
            <a:ext cx="295562" cy="107696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569877" y="2695339"/>
            <a:ext cx="1934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Reference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: 4</a:t>
            </a:r>
            <a:r>
              <a:rPr lang="en-US" altLang="ko-KR" sz="2000" baseline="30000" dirty="0"/>
              <a:t>th</a:t>
            </a:r>
            <a:r>
              <a:rPr lang="en-US" altLang="ko-KR" sz="2000" dirty="0"/>
              <a:t> image</a:t>
            </a:r>
          </a:p>
          <a:p>
            <a:endParaRPr lang="en-US" altLang="ko-KR" sz="2000" dirty="0"/>
          </a:p>
          <a:p>
            <a:r>
              <a:rPr lang="en-US" altLang="ko-KR" sz="2000" b="1" dirty="0"/>
              <a:t>Pair </a:t>
            </a:r>
          </a:p>
          <a:p>
            <a:r>
              <a:rPr lang="en-US" altLang="ko-KR" sz="2000" dirty="0"/>
              <a:t>: 3</a:t>
            </a:r>
            <a:r>
              <a:rPr lang="en-US" altLang="ko-KR" sz="2000" baseline="30000" dirty="0"/>
              <a:t>rd</a:t>
            </a:r>
            <a:r>
              <a:rPr lang="en-US" altLang="ko-KR" sz="2000" dirty="0"/>
              <a:t> image</a:t>
            </a:r>
            <a:endParaRPr lang="ko-KR" altLang="en-US" sz="2000" dirty="0"/>
          </a:p>
        </p:txBody>
      </p:sp>
      <p:sp>
        <p:nvSpPr>
          <p:cNvPr id="201" name="TextBox 200"/>
          <p:cNvSpPr txBox="1"/>
          <p:nvPr/>
        </p:nvSpPr>
        <p:spPr>
          <a:xfrm>
            <a:off x="269255" y="2711791"/>
            <a:ext cx="716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Ex)</a:t>
            </a:r>
            <a:endParaRPr lang="ko-KR" altLang="en-US" sz="1600" b="1" dirty="0"/>
          </a:p>
        </p:txBody>
      </p:sp>
      <p:grpSp>
        <p:nvGrpSpPr>
          <p:cNvPr id="50" name="그룹 49"/>
          <p:cNvGrpSpPr/>
          <p:nvPr/>
        </p:nvGrpSpPr>
        <p:grpSpPr>
          <a:xfrm>
            <a:off x="3853642" y="4772254"/>
            <a:ext cx="5012198" cy="648072"/>
            <a:chOff x="323528" y="1484904"/>
            <a:chExt cx="8352736" cy="108000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직선 화살표 연결선 54"/>
            <p:cNvCxnSpPr>
              <a:stCxn id="51" idx="3"/>
              <a:endCxn id="52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52" idx="3"/>
              <a:endCxn id="53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53" idx="3"/>
              <a:endCxn id="54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>
              <a:stCxn id="54" idx="3"/>
              <a:endCxn id="54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3897288" y="5674450"/>
            <a:ext cx="4680520" cy="864096"/>
            <a:chOff x="3923928" y="5843364"/>
            <a:chExt cx="4680520" cy="864096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62" name="그룹 61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8, 7-pt algorithm (F)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Calibrated, 5-pt algorithm (E)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모서리가 둥근 직사각형 62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아래쪽 화살표 67"/>
          <p:cNvSpPr/>
          <p:nvPr/>
        </p:nvSpPr>
        <p:spPr>
          <a:xfrm>
            <a:off x="6918693" y="5458974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4005252" y="5861869"/>
            <a:ext cx="1053689" cy="53050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763643" y="2511777"/>
                <a:ext cx="856581" cy="2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200" dirty="0"/>
                  <a:t> image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643" y="2511777"/>
                <a:ext cx="856581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172139" y="3533863"/>
                <a:ext cx="849592" cy="28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ko-KR" sz="1200" dirty="0"/>
                  <a:t> image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39" y="3533863"/>
                <a:ext cx="849592" cy="280333"/>
              </a:xfrm>
              <a:prstGeom prst="rect">
                <a:avLst/>
              </a:prstGeom>
              <a:blipFill rotWithShape="0">
                <a:blip r:embed="rId5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/>
          <p:cNvSpPr/>
          <p:nvPr/>
        </p:nvSpPr>
        <p:spPr>
          <a:xfrm>
            <a:off x="2645352" y="3278105"/>
            <a:ext cx="2282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Maximum matching 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>
                <a:solidFill>
                  <a:srgbClr val="FF0000"/>
                </a:solidFill>
              </a:rPr>
              <a:t>	    points pair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0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732240" y="6095000"/>
            <a:ext cx="2133600" cy="365125"/>
          </a:xfrm>
        </p:spPr>
        <p:txBody>
          <a:bodyPr/>
          <a:lstStyle/>
          <a:p>
            <a:fld id="{FDD39262-B491-4869-BA95-D6A6C727505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Initialization step</a:t>
            </a:r>
            <a:endParaRPr lang="ko-KR" altLang="en-US" dirty="0"/>
          </a:p>
        </p:txBody>
      </p:sp>
      <p:grpSp>
        <p:nvGrpSpPr>
          <p:cNvPr id="127" name="그룹 126"/>
          <p:cNvGrpSpPr/>
          <p:nvPr/>
        </p:nvGrpSpPr>
        <p:grpSpPr>
          <a:xfrm>
            <a:off x="3853642" y="4557934"/>
            <a:ext cx="5012198" cy="648072"/>
            <a:chOff x="323528" y="1484904"/>
            <a:chExt cx="8352736" cy="1080000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323528" y="1484904"/>
              <a:ext cx="1728192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A set of images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2531901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Feature Extraction</a:t>
              </a: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&amp; Matching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4740082" y="1484904"/>
              <a:ext cx="1728000" cy="10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Initialization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6948264" y="1484904"/>
              <a:ext cx="1728000" cy="108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Growing Step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2" name="직선 화살표 연결선 131"/>
            <p:cNvCxnSpPr>
              <a:stCxn id="128" idx="3"/>
              <a:endCxn id="129" idx="1"/>
            </p:cNvCxnSpPr>
            <p:nvPr/>
          </p:nvCxnSpPr>
          <p:spPr>
            <a:xfrm>
              <a:off x="2051720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/>
            <p:cNvCxnSpPr>
              <a:stCxn id="129" idx="3"/>
              <a:endCxn id="130" idx="1"/>
            </p:cNvCxnSpPr>
            <p:nvPr/>
          </p:nvCxnSpPr>
          <p:spPr>
            <a:xfrm>
              <a:off x="4259901" y="2024904"/>
              <a:ext cx="4801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>
              <a:stCxn id="130" idx="3"/>
              <a:endCxn id="131" idx="1"/>
            </p:cNvCxnSpPr>
            <p:nvPr/>
          </p:nvCxnSpPr>
          <p:spPr>
            <a:xfrm>
              <a:off x="6468082" y="2024904"/>
              <a:ext cx="48018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꺾인 연결선 134"/>
            <p:cNvCxnSpPr>
              <a:stCxn id="131" idx="3"/>
              <a:endCxn id="131" idx="1"/>
            </p:cNvCxnSpPr>
            <p:nvPr/>
          </p:nvCxnSpPr>
          <p:spPr>
            <a:xfrm flipH="1">
              <a:off x="6948264" y="2024904"/>
              <a:ext cx="1728000" cy="12700"/>
            </a:xfrm>
            <a:prstGeom prst="bentConnector5">
              <a:avLst>
                <a:gd name="adj1" fmla="val -13229"/>
                <a:gd name="adj2" fmla="val 6051969"/>
                <a:gd name="adj3" fmla="val 11322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/>
          <p:cNvGrpSpPr/>
          <p:nvPr/>
        </p:nvGrpSpPr>
        <p:grpSpPr>
          <a:xfrm>
            <a:off x="3897288" y="5460130"/>
            <a:ext cx="4680520" cy="864096"/>
            <a:chOff x="3923928" y="5843364"/>
            <a:chExt cx="4680520" cy="864096"/>
          </a:xfrm>
        </p:grpSpPr>
        <p:sp>
          <p:nvSpPr>
            <p:cNvPr id="137" name="모서리가 둥근 직사각형 136"/>
            <p:cNvSpPr/>
            <p:nvPr/>
          </p:nvSpPr>
          <p:spPr>
            <a:xfrm>
              <a:off x="3923928" y="5843364"/>
              <a:ext cx="4680520" cy="86409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4053485" y="6021288"/>
              <a:ext cx="1037030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Find the best image pair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5407321" y="5905847"/>
              <a:ext cx="1656184" cy="720080"/>
              <a:chOff x="5436096" y="5905847"/>
              <a:chExt cx="1656184" cy="720080"/>
            </a:xfrm>
          </p:grpSpPr>
          <p:sp>
            <p:nvSpPr>
              <p:cNvPr id="143" name="모서리가 둥근 직사각형 142"/>
              <p:cNvSpPr/>
              <p:nvPr/>
            </p:nvSpPr>
            <p:spPr>
              <a:xfrm>
                <a:off x="5436096" y="590584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8, 7-pt algorithm (F)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5436096" y="6301927"/>
                <a:ext cx="1656184" cy="32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Calibrated, 5-pt algorithm (E)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0" name="모서리가 둥근 직사각형 139"/>
            <p:cNvSpPr/>
            <p:nvPr/>
          </p:nvSpPr>
          <p:spPr>
            <a:xfrm>
              <a:off x="7380311" y="6021288"/>
              <a:ext cx="1073487" cy="54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Triangulation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직선 화살표 연결선 140"/>
            <p:cNvCxnSpPr/>
            <p:nvPr/>
          </p:nvCxnSpPr>
          <p:spPr>
            <a:xfrm>
              <a:off x="5085581" y="6290270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화살표 연결선 141"/>
            <p:cNvCxnSpPr/>
            <p:nvPr/>
          </p:nvCxnSpPr>
          <p:spPr>
            <a:xfrm>
              <a:off x="7092280" y="6299795"/>
              <a:ext cx="288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아래쪽 화살표 144"/>
          <p:cNvSpPr/>
          <p:nvPr/>
        </p:nvSpPr>
        <p:spPr>
          <a:xfrm>
            <a:off x="6918693" y="5244654"/>
            <a:ext cx="115970" cy="191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5341946" y="5498065"/>
            <a:ext cx="1723693" cy="744627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7200" y="1085531"/>
            <a:ext cx="8686800" cy="46888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>
                <a:latin typeface="맑은 고딕" pitchFamily="50" charset="-127"/>
                <a:cs typeface="Arial" charset="0"/>
              </a:rPr>
              <a:t>Estimate Essential matrix ‘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E</a:t>
            </a:r>
            <a:r>
              <a:rPr lang="en-US" altLang="ko-KR" sz="1800" b="1" dirty="0">
                <a:latin typeface="맑은 고딕" pitchFamily="50" charset="-127"/>
                <a:cs typeface="Arial" charset="0"/>
              </a:rPr>
              <a:t>’ given </a:t>
            </a:r>
            <a:r>
              <a:rPr lang="en-US" altLang="ko-KR" sz="1800" b="1" dirty="0">
                <a:solidFill>
                  <a:srgbClr val="FF0000"/>
                </a:solidFill>
                <a:latin typeface="맑은 고딕" pitchFamily="50" charset="-127"/>
                <a:cs typeface="Arial" charset="0"/>
              </a:rPr>
              <a:t>a set of match points {x, x’}</a:t>
            </a:r>
          </a:p>
          <a:p>
            <a:pPr lvl="1"/>
            <a:r>
              <a:rPr lang="en-US" altLang="ko-KR" dirty="0"/>
              <a:t>Use the functions ‘</a:t>
            </a:r>
            <a:r>
              <a:rPr lang="en-US" altLang="ko-KR" dirty="0" err="1">
                <a:solidFill>
                  <a:srgbClr val="FF0000"/>
                </a:solidFill>
              </a:rPr>
              <a:t>calibrated_fivepoint</a:t>
            </a:r>
            <a:r>
              <a:rPr lang="en-US" altLang="ko-KR" dirty="0"/>
              <a:t>’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b="1" dirty="0"/>
              <a:t>Tip</a:t>
            </a:r>
          </a:p>
          <a:p>
            <a:pPr lvl="2"/>
            <a:r>
              <a:rPr lang="en-US" altLang="ko-KR" dirty="0"/>
              <a:t>5-point algorithm needs only 5 feature correspondences.</a:t>
            </a:r>
          </a:p>
          <a:p>
            <a:pPr lvl="2"/>
            <a:r>
              <a:rPr lang="en-US" altLang="ko-KR" dirty="0"/>
              <a:t>Randomly select 5 points repeatedly</a:t>
            </a:r>
          </a:p>
          <a:p>
            <a:pPr lvl="2"/>
            <a:r>
              <a:rPr lang="en-US" altLang="ko-KR" dirty="0"/>
              <a:t>Find the best essential matrix ‘</a:t>
            </a:r>
            <a:r>
              <a:rPr lang="en-US" altLang="ko-KR" b="1" dirty="0"/>
              <a:t>E</a:t>
            </a:r>
            <a:r>
              <a:rPr lang="en-US" altLang="ko-KR" dirty="0"/>
              <a:t>’ by counting the number of inliers</a:t>
            </a:r>
          </a:p>
          <a:p>
            <a:pPr lvl="2"/>
            <a:r>
              <a:rPr lang="en-US" altLang="ko-KR" dirty="0"/>
              <a:t>This calls </a:t>
            </a:r>
            <a:r>
              <a:rPr lang="en-US" altLang="ko-KR" b="1" dirty="0"/>
              <a:t>RANSAC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sz="1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>
              <a:buFont typeface="Arial" pitchFamily="34" charset="0"/>
              <a:buNone/>
            </a:pPr>
            <a:endParaRPr lang="en-US" altLang="ko-KR" sz="1600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19520" y="68882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[5] </a:t>
            </a:r>
            <a:r>
              <a:rPr lang="en-US" altLang="ko-KR" sz="900" dirty="0" err="1"/>
              <a:t>Nistér</a:t>
            </a:r>
            <a:r>
              <a:rPr lang="en-US" altLang="ko-KR" sz="900" dirty="0"/>
              <a:t>, David. "An efficient solution to the five-point relative pose problem.“</a:t>
            </a:r>
            <a:r>
              <a:rPr lang="en-US" altLang="ko-KR" sz="900" i="1" dirty="0"/>
              <a:t> TPAMI</a:t>
            </a:r>
            <a:r>
              <a:rPr lang="ko-KR" altLang="ko-KR" sz="900" dirty="0"/>
              <a:t> 2004</a:t>
            </a:r>
            <a:endParaRPr lang="en-US" altLang="ko-KR" sz="900" dirty="0"/>
          </a:p>
        </p:txBody>
      </p:sp>
      <p:sp>
        <p:nvSpPr>
          <p:cNvPr id="152" name="직사각형 151"/>
          <p:cNvSpPr/>
          <p:nvPr/>
        </p:nvSpPr>
        <p:spPr>
          <a:xfrm>
            <a:off x="5261526" y="5248729"/>
            <a:ext cx="1298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Estimate Motion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43279630"/>
      </p:ext>
    </p:extLst>
  </p:cSld>
  <p:clrMapOvr>
    <a:masterClrMapping/>
  </p:clrMapOvr>
</p:sld>
</file>

<file path=ppt/theme/theme1.xml><?xml version="1.0" encoding="utf-8"?>
<a:theme xmlns:a="http://schemas.openxmlformats.org/drawingml/2006/main" name="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63700</TotalTime>
  <Words>2455</Words>
  <Application>Microsoft Macintosh PowerPoint</Application>
  <PresentationFormat>화면 슬라이드 쇼(4:3)</PresentationFormat>
  <Paragraphs>516</Paragraphs>
  <Slides>38</Slides>
  <Notes>2</Notes>
  <HiddenSlides>0</HiddenSlides>
  <MMClips>0</MMClips>
  <ScaleCrop>false</ScaleCrop>
  <HeadingPairs>
    <vt:vector size="10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38</vt:i4>
      </vt:variant>
      <vt:variant>
        <vt:lpstr>재구성한 쇼</vt:lpstr>
      </vt:variant>
      <vt:variant>
        <vt:i4>2</vt:i4>
      </vt:variant>
    </vt:vector>
  </HeadingPairs>
  <TitlesOfParts>
    <vt:vector size="52" baseType="lpstr">
      <vt:lpstr>맑은 고딕</vt:lpstr>
      <vt:lpstr>바탕</vt:lpstr>
      <vt:lpstr>Cabin</vt:lpstr>
      <vt:lpstr>HY헤드라인M</vt:lpstr>
      <vt:lpstr>Arial</vt:lpstr>
      <vt:lpstr>Calibri</vt:lpstr>
      <vt:lpstr>Cambria Math</vt:lpstr>
      <vt:lpstr>Times New Roman</vt:lpstr>
      <vt:lpstr>Wingdings</vt:lpstr>
      <vt:lpstr>본문 내용 마스터</vt:lpstr>
      <vt:lpstr>1_본문 내용 마스터</vt:lpstr>
      <vt:lpstr>수식</vt:lpstr>
      <vt:lpstr>Structure-from-Motion (SfM)</vt:lpstr>
      <vt:lpstr>What is SfM?</vt:lpstr>
      <vt:lpstr>Overall Strategy</vt:lpstr>
      <vt:lpstr>Overall Strategy</vt:lpstr>
      <vt:lpstr>1. Feature extraction &amp; matching</vt:lpstr>
      <vt:lpstr>Feature extraction &amp; matching</vt:lpstr>
      <vt:lpstr>2. Initialization step</vt:lpstr>
      <vt:lpstr>Initialization step</vt:lpstr>
      <vt:lpstr>Initialization step</vt:lpstr>
      <vt:lpstr>Initialization step</vt:lpstr>
      <vt:lpstr>Initialization step</vt:lpstr>
      <vt:lpstr>Initialization step</vt:lpstr>
      <vt:lpstr>Initialization step</vt:lpstr>
      <vt:lpstr>Initialization step</vt:lpstr>
      <vt:lpstr>Initialization step</vt:lpstr>
      <vt:lpstr>Initialization step</vt:lpstr>
      <vt:lpstr>3. Growing step</vt:lpstr>
      <vt:lpstr>Growing step</vt:lpstr>
      <vt:lpstr>Growing step</vt:lpstr>
      <vt:lpstr>Growing step</vt:lpstr>
      <vt:lpstr>4. Optimization (Extra credit)</vt:lpstr>
      <vt:lpstr>Optimization</vt:lpstr>
      <vt:lpstr>Optimization</vt:lpstr>
      <vt:lpstr>Optimization</vt:lpstr>
      <vt:lpstr>5. SfM with Your Own dataset </vt:lpstr>
      <vt:lpstr>SfM with Your Own Dataset</vt:lpstr>
      <vt:lpstr>Additional Information</vt:lpstr>
      <vt:lpstr>Auxiliary References</vt:lpstr>
      <vt:lpstr>Book Reference</vt:lpstr>
      <vt:lpstr>Submission</vt:lpstr>
      <vt:lpstr>Structure-from-motion</vt:lpstr>
      <vt:lpstr>Appendix1: Coordinate System</vt:lpstr>
      <vt:lpstr>Appendix2: Epipolar geometry</vt:lpstr>
      <vt:lpstr>Appendix2: Epipolar geometry</vt:lpstr>
      <vt:lpstr>Appendix3: Camera extrinsic matrix</vt:lpstr>
      <vt:lpstr>Appendix4: 3-point algorithm</vt:lpstr>
      <vt:lpstr>Appendix5: Bundle Adjustment</vt:lpstr>
      <vt:lpstr>Appendix5: Bundle Adjustment</vt:lpstr>
      <vt:lpstr>uncalibrated_small_motion</vt:lpstr>
      <vt:lpstr>see-through car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Detection</dc:title>
  <dc:creator>Soonmin</dc:creator>
  <cp:lastModifiedBy>우상현</cp:lastModifiedBy>
  <cp:revision>689</cp:revision>
  <dcterms:created xsi:type="dcterms:W3CDTF">2015-03-31T11:58:02Z</dcterms:created>
  <dcterms:modified xsi:type="dcterms:W3CDTF">2018-10-11T14:15:25Z</dcterms:modified>
</cp:coreProperties>
</file>